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notesMasterIdLst>
    <p:notesMasterId r:id="rId5"/>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notesMaster" Target="notesMasters/notesMaster1.xml"/><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11480"/>
            <a:ext cx="6400800" cy="228600"/>
          </a:xfrm>
          <a:prstGeom prst="rect">
            <a:avLst/>
          </a:prstGeom>
          <a:noFill/>
          <a:ln/>
        </p:spPr>
        <p:txBody>
          <a:bodyPr wrap="square" lIns="0" tIns="0" rIns="0" bIns="0" rtlCol="0" anchor="ctr"/>
          <a:lstStyle/>
          <a:p>
            <a:pPr indent="0" marL="0">
              <a:buNone/>
            </a:pPr>
            <a:r>
              <a:rPr lang="en-US" sz="950" b="1" spc="600" kern="0" dirty="0">
                <a:solidFill>
                  <a:srgbClr val="1F5C3D"/>
                </a:solidFill>
                <a:latin typeface="Aptos" pitchFamily="34" charset="0"/>
                <a:ea typeface="Aptos" pitchFamily="34" charset="-122"/>
                <a:cs typeface="Aptos" pitchFamily="34" charset="-120"/>
              </a:rPr>
              <a:t>01  ·  END-TO-END CLIENT JOURNEY</a:t>
            </a:r>
            <a:endParaRPr lang="en-US" sz="950" dirty="0"/>
          </a:p>
        </p:txBody>
      </p:sp>
      <p:sp>
        <p:nvSpPr>
          <p:cNvPr id="3" name="Text 1"/>
          <p:cNvSpPr/>
          <p:nvPr/>
        </p:nvSpPr>
        <p:spPr>
          <a:xfrm>
            <a:off x="8229600" y="411480"/>
            <a:ext cx="3657600" cy="228600"/>
          </a:xfrm>
          <a:prstGeom prst="rect">
            <a:avLst/>
          </a:prstGeom>
          <a:noFill/>
          <a:ln/>
        </p:spPr>
        <p:txBody>
          <a:bodyPr wrap="square" lIns="0" tIns="0" rIns="0" bIns="0" rtlCol="0" anchor="ctr"/>
          <a:lstStyle/>
          <a:p>
            <a:pPr algn="r" indent="0" marL="0">
              <a:buNone/>
            </a:pPr>
            <a:r>
              <a:rPr lang="en-US" sz="900" b="1" spc="400" kern="0" dirty="0">
                <a:solidFill>
                  <a:srgbClr val="737373"/>
                </a:solidFill>
                <a:latin typeface="Aptos" pitchFamily="34" charset="0"/>
                <a:ea typeface="Aptos" pitchFamily="34" charset="-122"/>
                <a:cs typeface="Aptos" pitchFamily="34" charset="-120"/>
              </a:rPr>
              <a:t>ATLAS  ·  ADVICE OS FOR WEALTHSIMPLE</a:t>
            </a:r>
            <a:endParaRPr lang="en-US" sz="900" dirty="0"/>
          </a:p>
        </p:txBody>
      </p:sp>
      <p:sp>
        <p:nvSpPr>
          <p:cNvPr id="4" name="Text 2"/>
          <p:cNvSpPr/>
          <p:nvPr/>
        </p:nvSpPr>
        <p:spPr>
          <a:xfrm>
            <a:off x="457200" y="822960"/>
            <a:ext cx="11247120" cy="777240"/>
          </a:xfrm>
          <a:prstGeom prst="rect">
            <a:avLst/>
          </a:prstGeom>
          <a:noFill/>
          <a:ln/>
        </p:spPr>
        <p:txBody>
          <a:bodyPr wrap="square" lIns="0" tIns="0" rIns="0" bIns="0" rtlCol="0" anchor="t"/>
          <a:lstStyle/>
          <a:p>
            <a:pPr indent="0" marL="0">
              <a:buNone/>
            </a:pPr>
            <a:r>
              <a:rPr lang="en-US" sz="3600" dirty="0">
                <a:solidFill>
                  <a:srgbClr val="32302F"/>
                </a:solidFill>
                <a:latin typeface="Cambria" pitchFamily="34" charset="0"/>
                <a:ea typeface="Cambria" pitchFamily="34" charset="-122"/>
                <a:cs typeface="Cambria" pitchFamily="34" charset="-120"/>
              </a:rPr>
              <a:t>Segmentation first. Then fill the empty surfaces.</a:t>
            </a:r>
            <a:endParaRPr lang="en-US" sz="3600" dirty="0"/>
          </a:p>
        </p:txBody>
      </p:sp>
      <p:sp>
        <p:nvSpPr>
          <p:cNvPr id="5" name="Text 3"/>
          <p:cNvSpPr/>
          <p:nvPr/>
        </p:nvSpPr>
        <p:spPr>
          <a:xfrm>
            <a:off x="457200" y="1554480"/>
            <a:ext cx="11247120" cy="640080"/>
          </a:xfrm>
          <a:prstGeom prst="rect">
            <a:avLst/>
          </a:prstGeom>
          <a:noFill/>
          <a:ln/>
        </p:spPr>
        <p:txBody>
          <a:bodyPr wrap="square" lIns="0" tIns="0" rIns="0" bIns="0" rtlCol="0" anchor="t"/>
          <a:lstStyle/>
          <a:p>
            <a:pPr indent="0" marL="0">
              <a:buNone/>
            </a:pPr>
            <a:r>
              <a:rPr lang="en-US" sz="1150" dirty="0">
                <a:solidFill>
                  <a:srgbClr val="525252"/>
                </a:solidFill>
                <a:latin typeface="Aptos" pitchFamily="34" charset="0"/>
                <a:ea typeface="Aptos" pitchFamily="34" charset="-122"/>
                <a:cs typeface="Aptos" pitchFamily="34" charset="-120"/>
              </a:rPr>
              <a:t>UI audit: The dedicated advisor surface already exists in the app — but Meetings is empty, Tasks is empty, Financial Plan reads "In progress" indefinitely, and the Wealth Management link bounces clients to the marketing site. The infrastructure is there. The system that fills it isn't. Three segments, three motions — built on one shared engine.</a:t>
            </a:r>
            <a:endParaRPr lang="en-US" sz="1150" dirty="0"/>
          </a:p>
        </p:txBody>
      </p:sp>
      <p:sp>
        <p:nvSpPr>
          <p:cNvPr id="6" name="Shape 4"/>
          <p:cNvSpPr/>
          <p:nvPr/>
        </p:nvSpPr>
        <p:spPr>
          <a:xfrm>
            <a:off x="457200" y="2286000"/>
            <a:ext cx="3776472" cy="1554480"/>
          </a:xfrm>
          <a:prstGeom prst="rect">
            <a:avLst/>
          </a:prstGeom>
          <a:solidFill>
            <a:srgbClr val="FAFAFA"/>
          </a:solidFill>
          <a:ln w="6350">
            <a:solidFill>
              <a:srgbClr val="E5E5E5"/>
            </a:solidFill>
            <a:prstDash val="solid"/>
          </a:ln>
        </p:spPr>
      </p:sp>
      <p:sp>
        <p:nvSpPr>
          <p:cNvPr id="7" name="Shape 5"/>
          <p:cNvSpPr/>
          <p:nvPr/>
        </p:nvSpPr>
        <p:spPr>
          <a:xfrm>
            <a:off x="457200" y="2286000"/>
            <a:ext cx="3776472" cy="36576"/>
          </a:xfrm>
          <a:prstGeom prst="rect">
            <a:avLst/>
          </a:prstGeom>
          <a:solidFill>
            <a:srgbClr val="1F5C3D"/>
          </a:solidFill>
          <a:ln w="12700">
            <a:solidFill>
              <a:srgbClr val="1F5C3D"/>
            </a:solidFill>
            <a:prstDash val="solid"/>
          </a:ln>
        </p:spPr>
      </p:sp>
      <p:sp>
        <p:nvSpPr>
          <p:cNvPr id="8" name="Text 6"/>
          <p:cNvSpPr/>
          <p:nvPr/>
        </p:nvSpPr>
        <p:spPr>
          <a:xfrm>
            <a:off x="658368" y="2432304"/>
            <a:ext cx="3319272" cy="329184"/>
          </a:xfrm>
          <a:prstGeom prst="rect">
            <a:avLst/>
          </a:prstGeom>
          <a:noFill/>
          <a:ln/>
        </p:spPr>
        <p:txBody>
          <a:bodyPr wrap="square" lIns="0" tIns="0" rIns="0" bIns="0" rtlCol="0" anchor="ctr"/>
          <a:lstStyle/>
          <a:p>
            <a:pPr indent="0" marL="0">
              <a:buNone/>
            </a:pPr>
            <a:r>
              <a:rPr lang="en-US" sz="1800" dirty="0">
                <a:solidFill>
                  <a:srgbClr val="32302F"/>
                </a:solidFill>
                <a:latin typeface="Cambria" pitchFamily="34" charset="0"/>
                <a:ea typeface="Cambria" pitchFamily="34" charset="-122"/>
                <a:cs typeface="Cambria" pitchFamily="34" charset="-120"/>
              </a:rPr>
              <a:t>Builders</a:t>
            </a:r>
            <a:endParaRPr lang="en-US" sz="1800" dirty="0"/>
          </a:p>
        </p:txBody>
      </p:sp>
      <p:sp>
        <p:nvSpPr>
          <p:cNvPr id="9" name="Text 7"/>
          <p:cNvSpPr/>
          <p:nvPr/>
        </p:nvSpPr>
        <p:spPr>
          <a:xfrm>
            <a:off x="658368" y="2743200"/>
            <a:ext cx="3319272" cy="182880"/>
          </a:xfrm>
          <a:prstGeom prst="rect">
            <a:avLst/>
          </a:prstGeom>
          <a:noFill/>
          <a:ln/>
        </p:spPr>
        <p:txBody>
          <a:bodyPr wrap="square" lIns="0" tIns="0" rIns="0" bIns="0" rtlCol="0" anchor="ctr"/>
          <a:lstStyle/>
          <a:p>
            <a:pPr indent="0" marL="0">
              <a:buNone/>
            </a:pPr>
            <a:r>
              <a:rPr lang="en-US" sz="900" b="1" spc="200" kern="0" dirty="0">
                <a:solidFill>
                  <a:srgbClr val="1F5C3D"/>
                </a:solidFill>
                <a:latin typeface="Aptos" pitchFamily="34" charset="0"/>
                <a:ea typeface="Aptos" pitchFamily="34" charset="-122"/>
                <a:cs typeface="Aptos" pitchFamily="34" charset="-120"/>
              </a:rPr>
              <a:t>~30% of book</a:t>
            </a:r>
            <a:endParaRPr lang="en-US" sz="900" dirty="0"/>
          </a:p>
        </p:txBody>
      </p:sp>
      <p:sp>
        <p:nvSpPr>
          <p:cNvPr id="10" name="Text 8"/>
          <p:cNvSpPr/>
          <p:nvPr/>
        </p:nvSpPr>
        <p:spPr>
          <a:xfrm>
            <a:off x="658368" y="2962656"/>
            <a:ext cx="3319272" cy="292608"/>
          </a:xfrm>
          <a:prstGeom prst="rect">
            <a:avLst/>
          </a:prstGeom>
          <a:noFill/>
          <a:ln/>
        </p:spPr>
        <p:txBody>
          <a:bodyPr wrap="square" lIns="0" tIns="0" rIns="0" bIns="0" rtlCol="0" anchor="t"/>
          <a:lstStyle/>
          <a:p>
            <a:pPr indent="0" marL="0">
              <a:buNone/>
            </a:pPr>
            <a:r>
              <a:rPr lang="en-US" sz="900" dirty="0">
                <a:solidFill>
                  <a:srgbClr val="32302F"/>
                </a:solidFill>
                <a:latin typeface="Aptos" pitchFamily="34" charset="0"/>
                <a:ea typeface="Aptos" pitchFamily="34" charset="-122"/>
                <a:cs typeface="Aptos" pitchFamily="34" charset="-120"/>
              </a:rPr>
              <a:t>Founders, operators, equity-rich. Concentrated wealth, complex structures.</a:t>
            </a:r>
            <a:endParaRPr lang="en-US" sz="900" dirty="0"/>
          </a:p>
        </p:txBody>
      </p:sp>
      <p:sp>
        <p:nvSpPr>
          <p:cNvPr id="11" name="Text 9"/>
          <p:cNvSpPr/>
          <p:nvPr/>
        </p:nvSpPr>
        <p:spPr>
          <a:xfrm>
            <a:off x="658368" y="3255264"/>
            <a:ext cx="3364992" cy="292608"/>
          </a:xfrm>
          <a:prstGeom prst="rect">
            <a:avLst/>
          </a:prstGeom>
          <a:noFill/>
          <a:ln/>
        </p:spPr>
        <p:txBody>
          <a:bodyPr wrap="square" lIns="0" tIns="0" rIns="0" bIns="0" rtlCol="0" anchor="t"/>
          <a:lstStyle/>
          <a:p>
            <a:pPr indent="0" marL="0">
              <a:buNone/>
            </a:pPr>
            <a:r>
              <a:rPr lang="en-US" sz="850" b="1" dirty="0">
                <a:solidFill>
                  <a:srgbClr val="737373"/>
                </a:solidFill>
                <a:latin typeface="Aptos" pitchFamily="34" charset="0"/>
                <a:ea typeface="Aptos" pitchFamily="34" charset="-122"/>
                <a:cs typeface="Aptos" pitchFamily="34" charset="-120"/>
              </a:rPr>
              <a:t>Pain · </a:t>
            </a:r>
            <a:pPr indent="0" marL="0">
              <a:buNone/>
            </a:pPr>
            <a:r>
              <a:rPr lang="en-US" sz="850" dirty="0">
                <a:solidFill>
                  <a:srgbClr val="525252"/>
                </a:solidFill>
                <a:latin typeface="Aptos" pitchFamily="34" charset="0"/>
                <a:ea typeface="Aptos" pitchFamily="34" charset="-122"/>
                <a:cs typeface="Aptos" pitchFamily="34" charset="-120"/>
              </a:rPr>
              <a:t>Tax timing on liquidity events · concentration risk · RSU/option scheduling.</a:t>
            </a:r>
            <a:endParaRPr lang="en-US" sz="850" dirty="0"/>
          </a:p>
        </p:txBody>
      </p:sp>
      <p:sp>
        <p:nvSpPr>
          <p:cNvPr id="12" name="Text 10"/>
          <p:cNvSpPr/>
          <p:nvPr/>
        </p:nvSpPr>
        <p:spPr>
          <a:xfrm>
            <a:off x="658368" y="3566160"/>
            <a:ext cx="3364992" cy="256032"/>
          </a:xfrm>
          <a:prstGeom prst="rect">
            <a:avLst/>
          </a:prstGeom>
          <a:noFill/>
          <a:ln/>
        </p:spPr>
        <p:txBody>
          <a:bodyPr wrap="square" lIns="0" tIns="0" rIns="0" bIns="0" rtlCol="0" anchor="t"/>
          <a:lstStyle/>
          <a:p>
            <a:pPr indent="0" marL="0">
              <a:buNone/>
            </a:pPr>
            <a:r>
              <a:rPr lang="en-US" sz="850" b="1" dirty="0">
                <a:solidFill>
                  <a:srgbClr val="737373"/>
                </a:solidFill>
                <a:latin typeface="Aptos" pitchFamily="34" charset="0"/>
                <a:ea typeface="Aptos" pitchFamily="34" charset="-122"/>
                <a:cs typeface="Aptos" pitchFamily="34" charset="-120"/>
              </a:rPr>
              <a:t>Motion · </a:t>
            </a:r>
            <a:pPr indent="0" marL="0">
              <a:buNone/>
            </a:pPr>
            <a:r>
              <a:rPr lang="en-US" sz="850" dirty="0">
                <a:solidFill>
                  <a:srgbClr val="525252"/>
                </a:solidFill>
                <a:latin typeface="Aptos" pitchFamily="34" charset="0"/>
                <a:ea typeface="Aptos" pitchFamily="34" charset="-122"/>
                <a:cs typeface="Aptos" pitchFamily="34" charset="-120"/>
              </a:rPr>
              <a:t>High-touch around triggers (vest, sale, exit). Low-touch otherwise.</a:t>
            </a:r>
            <a:endParaRPr lang="en-US" sz="850" dirty="0"/>
          </a:p>
        </p:txBody>
      </p:sp>
      <p:sp>
        <p:nvSpPr>
          <p:cNvPr id="13" name="Shape 11"/>
          <p:cNvSpPr/>
          <p:nvPr/>
        </p:nvSpPr>
        <p:spPr>
          <a:xfrm>
            <a:off x="4279392" y="2286000"/>
            <a:ext cx="3776472" cy="1554480"/>
          </a:xfrm>
          <a:prstGeom prst="rect">
            <a:avLst/>
          </a:prstGeom>
          <a:solidFill>
            <a:srgbClr val="FAFAFA"/>
          </a:solidFill>
          <a:ln w="6350">
            <a:solidFill>
              <a:srgbClr val="E5E5E5"/>
            </a:solidFill>
            <a:prstDash val="solid"/>
          </a:ln>
        </p:spPr>
      </p:sp>
      <p:sp>
        <p:nvSpPr>
          <p:cNvPr id="14" name="Shape 12"/>
          <p:cNvSpPr/>
          <p:nvPr/>
        </p:nvSpPr>
        <p:spPr>
          <a:xfrm>
            <a:off x="4279392" y="2286000"/>
            <a:ext cx="3776472" cy="36576"/>
          </a:xfrm>
          <a:prstGeom prst="rect">
            <a:avLst/>
          </a:prstGeom>
          <a:solidFill>
            <a:srgbClr val="1F5C3D"/>
          </a:solidFill>
          <a:ln w="12700">
            <a:solidFill>
              <a:srgbClr val="1F5C3D"/>
            </a:solidFill>
            <a:prstDash val="solid"/>
          </a:ln>
        </p:spPr>
      </p:sp>
      <p:sp>
        <p:nvSpPr>
          <p:cNvPr id="15" name="Text 13"/>
          <p:cNvSpPr/>
          <p:nvPr/>
        </p:nvSpPr>
        <p:spPr>
          <a:xfrm>
            <a:off x="4480560" y="2432304"/>
            <a:ext cx="3319272" cy="329184"/>
          </a:xfrm>
          <a:prstGeom prst="rect">
            <a:avLst/>
          </a:prstGeom>
          <a:noFill/>
          <a:ln/>
        </p:spPr>
        <p:txBody>
          <a:bodyPr wrap="square" lIns="0" tIns="0" rIns="0" bIns="0" rtlCol="0" anchor="ctr"/>
          <a:lstStyle/>
          <a:p>
            <a:pPr indent="0" marL="0">
              <a:buNone/>
            </a:pPr>
            <a:r>
              <a:rPr lang="en-US" sz="1800" dirty="0">
                <a:solidFill>
                  <a:srgbClr val="32302F"/>
                </a:solidFill>
                <a:latin typeface="Cambria" pitchFamily="34" charset="0"/>
                <a:ea typeface="Cambria" pitchFamily="34" charset="-122"/>
                <a:cs typeface="Cambria" pitchFamily="34" charset="-120"/>
              </a:rPr>
              <a:t>Compounders</a:t>
            </a:r>
            <a:endParaRPr lang="en-US" sz="1800" dirty="0"/>
          </a:p>
        </p:txBody>
      </p:sp>
      <p:sp>
        <p:nvSpPr>
          <p:cNvPr id="16" name="Text 14"/>
          <p:cNvSpPr/>
          <p:nvPr/>
        </p:nvSpPr>
        <p:spPr>
          <a:xfrm>
            <a:off x="4480560" y="2743200"/>
            <a:ext cx="3319272" cy="182880"/>
          </a:xfrm>
          <a:prstGeom prst="rect">
            <a:avLst/>
          </a:prstGeom>
          <a:noFill/>
          <a:ln/>
        </p:spPr>
        <p:txBody>
          <a:bodyPr wrap="square" lIns="0" tIns="0" rIns="0" bIns="0" rtlCol="0" anchor="ctr"/>
          <a:lstStyle/>
          <a:p>
            <a:pPr indent="0" marL="0">
              <a:buNone/>
            </a:pPr>
            <a:r>
              <a:rPr lang="en-US" sz="900" b="1" spc="200" kern="0" dirty="0">
                <a:solidFill>
                  <a:srgbClr val="1F5C3D"/>
                </a:solidFill>
                <a:latin typeface="Aptos" pitchFamily="34" charset="0"/>
                <a:ea typeface="Aptos" pitchFamily="34" charset="-122"/>
                <a:cs typeface="Aptos" pitchFamily="34" charset="-120"/>
              </a:rPr>
              <a:t>~50% of book</a:t>
            </a:r>
            <a:endParaRPr lang="en-US" sz="900" dirty="0"/>
          </a:p>
        </p:txBody>
      </p:sp>
      <p:sp>
        <p:nvSpPr>
          <p:cNvPr id="17" name="Text 15"/>
          <p:cNvSpPr/>
          <p:nvPr/>
        </p:nvSpPr>
        <p:spPr>
          <a:xfrm>
            <a:off x="4480560" y="2962656"/>
            <a:ext cx="3319272" cy="292608"/>
          </a:xfrm>
          <a:prstGeom prst="rect">
            <a:avLst/>
          </a:prstGeom>
          <a:noFill/>
          <a:ln/>
        </p:spPr>
        <p:txBody>
          <a:bodyPr wrap="square" lIns="0" tIns="0" rIns="0" bIns="0" rtlCol="0" anchor="t"/>
          <a:lstStyle/>
          <a:p>
            <a:pPr indent="0" marL="0">
              <a:buNone/>
            </a:pPr>
            <a:r>
              <a:rPr lang="en-US" sz="900" dirty="0">
                <a:solidFill>
                  <a:srgbClr val="32302F"/>
                </a:solidFill>
                <a:latin typeface="Aptos" pitchFamily="34" charset="0"/>
                <a:ea typeface="Aptos" pitchFamily="34" charset="-122"/>
                <a:cs typeface="Aptos" pitchFamily="34" charset="-120"/>
              </a:rPr>
              <a:t>Dual-income professionals. Diversified. In accumulation phase.</a:t>
            </a:r>
            <a:endParaRPr lang="en-US" sz="900" dirty="0"/>
          </a:p>
        </p:txBody>
      </p:sp>
      <p:sp>
        <p:nvSpPr>
          <p:cNvPr id="18" name="Text 16"/>
          <p:cNvSpPr/>
          <p:nvPr/>
        </p:nvSpPr>
        <p:spPr>
          <a:xfrm>
            <a:off x="4480560" y="3255264"/>
            <a:ext cx="3364992" cy="292608"/>
          </a:xfrm>
          <a:prstGeom prst="rect">
            <a:avLst/>
          </a:prstGeom>
          <a:noFill/>
          <a:ln/>
        </p:spPr>
        <p:txBody>
          <a:bodyPr wrap="square" lIns="0" tIns="0" rIns="0" bIns="0" rtlCol="0" anchor="t"/>
          <a:lstStyle/>
          <a:p>
            <a:pPr indent="0" marL="0">
              <a:buNone/>
            </a:pPr>
            <a:r>
              <a:rPr lang="en-US" sz="850" b="1" dirty="0">
                <a:solidFill>
                  <a:srgbClr val="737373"/>
                </a:solidFill>
                <a:latin typeface="Aptos" pitchFamily="34" charset="0"/>
                <a:ea typeface="Aptos" pitchFamily="34" charset="-122"/>
                <a:cs typeface="Aptos" pitchFamily="34" charset="-120"/>
              </a:rPr>
              <a:t>Pain · </a:t>
            </a:r>
            <a:pPr indent="0" marL="0">
              <a:buNone/>
            </a:pPr>
            <a:r>
              <a:rPr lang="en-US" sz="850" dirty="0">
                <a:solidFill>
                  <a:srgbClr val="525252"/>
                </a:solidFill>
                <a:latin typeface="Aptos" pitchFamily="34" charset="0"/>
                <a:ea typeface="Aptos" pitchFamily="34" charset="-122"/>
                <a:cs typeface="Aptos" pitchFamily="34" charset="-120"/>
              </a:rPr>
              <a:t>Cross-account optimization · contribution discipline · life-event readiness.</a:t>
            </a:r>
            <a:endParaRPr lang="en-US" sz="850" dirty="0"/>
          </a:p>
        </p:txBody>
      </p:sp>
      <p:sp>
        <p:nvSpPr>
          <p:cNvPr id="19" name="Text 17"/>
          <p:cNvSpPr/>
          <p:nvPr/>
        </p:nvSpPr>
        <p:spPr>
          <a:xfrm>
            <a:off x="4480560" y="3566160"/>
            <a:ext cx="3364992" cy="256032"/>
          </a:xfrm>
          <a:prstGeom prst="rect">
            <a:avLst/>
          </a:prstGeom>
          <a:noFill/>
          <a:ln/>
        </p:spPr>
        <p:txBody>
          <a:bodyPr wrap="square" lIns="0" tIns="0" rIns="0" bIns="0" rtlCol="0" anchor="t"/>
          <a:lstStyle/>
          <a:p>
            <a:pPr indent="0" marL="0">
              <a:buNone/>
            </a:pPr>
            <a:r>
              <a:rPr lang="en-US" sz="850" b="1" dirty="0">
                <a:solidFill>
                  <a:srgbClr val="737373"/>
                </a:solidFill>
                <a:latin typeface="Aptos" pitchFamily="34" charset="0"/>
                <a:ea typeface="Aptos" pitchFamily="34" charset="-122"/>
                <a:cs typeface="Aptos" pitchFamily="34" charset="-120"/>
              </a:rPr>
              <a:t>Motion · </a:t>
            </a:r>
            <a:pPr indent="0" marL="0">
              <a:buNone/>
            </a:pPr>
            <a:r>
              <a:rPr lang="en-US" sz="850" dirty="0">
                <a:solidFill>
                  <a:srgbClr val="525252"/>
                </a:solidFill>
                <a:latin typeface="Aptos" pitchFamily="34" charset="0"/>
                <a:ea typeface="Aptos" pitchFamily="34" charset="-122"/>
                <a:cs typeface="Aptos" pitchFamily="34" charset="-120"/>
              </a:rPr>
              <a:t>Predictable cadence (quarterly). Education-heavy. Milestone-based.</a:t>
            </a:r>
            <a:endParaRPr lang="en-US" sz="850" dirty="0"/>
          </a:p>
        </p:txBody>
      </p:sp>
      <p:sp>
        <p:nvSpPr>
          <p:cNvPr id="20" name="Shape 18"/>
          <p:cNvSpPr/>
          <p:nvPr/>
        </p:nvSpPr>
        <p:spPr>
          <a:xfrm>
            <a:off x="8101584" y="2286000"/>
            <a:ext cx="3776472" cy="1554480"/>
          </a:xfrm>
          <a:prstGeom prst="rect">
            <a:avLst/>
          </a:prstGeom>
          <a:solidFill>
            <a:srgbClr val="FAFAFA"/>
          </a:solidFill>
          <a:ln w="6350">
            <a:solidFill>
              <a:srgbClr val="E5E5E5"/>
            </a:solidFill>
            <a:prstDash val="solid"/>
          </a:ln>
        </p:spPr>
      </p:sp>
      <p:sp>
        <p:nvSpPr>
          <p:cNvPr id="21" name="Shape 19"/>
          <p:cNvSpPr/>
          <p:nvPr/>
        </p:nvSpPr>
        <p:spPr>
          <a:xfrm>
            <a:off x="8101584" y="2286000"/>
            <a:ext cx="3776472" cy="36576"/>
          </a:xfrm>
          <a:prstGeom prst="rect">
            <a:avLst/>
          </a:prstGeom>
          <a:solidFill>
            <a:srgbClr val="1F5C3D"/>
          </a:solidFill>
          <a:ln w="12700">
            <a:solidFill>
              <a:srgbClr val="1F5C3D"/>
            </a:solidFill>
            <a:prstDash val="solid"/>
          </a:ln>
        </p:spPr>
      </p:sp>
      <p:sp>
        <p:nvSpPr>
          <p:cNvPr id="22" name="Text 20"/>
          <p:cNvSpPr/>
          <p:nvPr/>
        </p:nvSpPr>
        <p:spPr>
          <a:xfrm>
            <a:off x="8302752" y="2432304"/>
            <a:ext cx="3319272" cy="329184"/>
          </a:xfrm>
          <a:prstGeom prst="rect">
            <a:avLst/>
          </a:prstGeom>
          <a:noFill/>
          <a:ln/>
        </p:spPr>
        <p:txBody>
          <a:bodyPr wrap="square" lIns="0" tIns="0" rIns="0" bIns="0" rtlCol="0" anchor="ctr"/>
          <a:lstStyle/>
          <a:p>
            <a:pPr indent="0" marL="0">
              <a:buNone/>
            </a:pPr>
            <a:r>
              <a:rPr lang="en-US" sz="1800" dirty="0">
                <a:solidFill>
                  <a:srgbClr val="32302F"/>
                </a:solidFill>
                <a:latin typeface="Cambria" pitchFamily="34" charset="0"/>
                <a:ea typeface="Cambria" pitchFamily="34" charset="-122"/>
                <a:cs typeface="Cambria" pitchFamily="34" charset="-120"/>
              </a:rPr>
              <a:t>Stewards</a:t>
            </a:r>
            <a:endParaRPr lang="en-US" sz="1800" dirty="0"/>
          </a:p>
        </p:txBody>
      </p:sp>
      <p:sp>
        <p:nvSpPr>
          <p:cNvPr id="23" name="Text 21"/>
          <p:cNvSpPr/>
          <p:nvPr/>
        </p:nvSpPr>
        <p:spPr>
          <a:xfrm>
            <a:off x="8302752" y="2743200"/>
            <a:ext cx="3319272" cy="182880"/>
          </a:xfrm>
          <a:prstGeom prst="rect">
            <a:avLst/>
          </a:prstGeom>
          <a:noFill/>
          <a:ln/>
        </p:spPr>
        <p:txBody>
          <a:bodyPr wrap="square" lIns="0" tIns="0" rIns="0" bIns="0" rtlCol="0" anchor="ctr"/>
          <a:lstStyle/>
          <a:p>
            <a:pPr indent="0" marL="0">
              <a:buNone/>
            </a:pPr>
            <a:r>
              <a:rPr lang="en-US" sz="900" b="1" spc="200" kern="0" dirty="0">
                <a:solidFill>
                  <a:srgbClr val="1F5C3D"/>
                </a:solidFill>
                <a:latin typeface="Aptos" pitchFamily="34" charset="0"/>
                <a:ea typeface="Aptos" pitchFamily="34" charset="-122"/>
                <a:cs typeface="Aptos" pitchFamily="34" charset="-120"/>
              </a:rPr>
              <a:t>~20% of book</a:t>
            </a:r>
            <a:endParaRPr lang="en-US" sz="900" dirty="0"/>
          </a:p>
        </p:txBody>
      </p:sp>
      <p:sp>
        <p:nvSpPr>
          <p:cNvPr id="24" name="Text 22"/>
          <p:cNvSpPr/>
          <p:nvPr/>
        </p:nvSpPr>
        <p:spPr>
          <a:xfrm>
            <a:off x="8302752" y="2962656"/>
            <a:ext cx="3319272" cy="292608"/>
          </a:xfrm>
          <a:prstGeom prst="rect">
            <a:avLst/>
          </a:prstGeom>
          <a:noFill/>
          <a:ln/>
        </p:spPr>
        <p:txBody>
          <a:bodyPr wrap="square" lIns="0" tIns="0" rIns="0" bIns="0" rtlCol="0" anchor="t"/>
          <a:lstStyle/>
          <a:p>
            <a:pPr indent="0" marL="0">
              <a:buNone/>
            </a:pPr>
            <a:r>
              <a:rPr lang="en-US" sz="900" dirty="0">
                <a:solidFill>
                  <a:srgbClr val="32302F"/>
                </a:solidFill>
                <a:latin typeface="Aptos" pitchFamily="34" charset="0"/>
                <a:ea typeface="Aptos" pitchFamily="34" charset="-122"/>
                <a:cs typeface="Aptos" pitchFamily="34" charset="-120"/>
              </a:rPr>
              <a:t>Transitioning or decumulating. Multi-generational. Estate-complex.</a:t>
            </a:r>
            <a:endParaRPr lang="en-US" sz="900" dirty="0"/>
          </a:p>
        </p:txBody>
      </p:sp>
      <p:sp>
        <p:nvSpPr>
          <p:cNvPr id="25" name="Text 23"/>
          <p:cNvSpPr/>
          <p:nvPr/>
        </p:nvSpPr>
        <p:spPr>
          <a:xfrm>
            <a:off x="8302752" y="3255264"/>
            <a:ext cx="3364992" cy="292608"/>
          </a:xfrm>
          <a:prstGeom prst="rect">
            <a:avLst/>
          </a:prstGeom>
          <a:noFill/>
          <a:ln/>
        </p:spPr>
        <p:txBody>
          <a:bodyPr wrap="square" lIns="0" tIns="0" rIns="0" bIns="0" rtlCol="0" anchor="t"/>
          <a:lstStyle/>
          <a:p>
            <a:pPr indent="0" marL="0">
              <a:buNone/>
            </a:pPr>
            <a:r>
              <a:rPr lang="en-US" sz="850" b="1" dirty="0">
                <a:solidFill>
                  <a:srgbClr val="737373"/>
                </a:solidFill>
                <a:latin typeface="Aptos" pitchFamily="34" charset="0"/>
                <a:ea typeface="Aptos" pitchFamily="34" charset="-122"/>
                <a:cs typeface="Aptos" pitchFamily="34" charset="-120"/>
              </a:rPr>
              <a:t>Pain · </a:t>
            </a:r>
            <a:pPr indent="0" marL="0">
              <a:buNone/>
            </a:pPr>
            <a:r>
              <a:rPr lang="en-US" sz="850" dirty="0">
                <a:solidFill>
                  <a:srgbClr val="525252"/>
                </a:solidFill>
                <a:latin typeface="Aptos" pitchFamily="34" charset="0"/>
                <a:ea typeface="Aptos" pitchFamily="34" charset="-122"/>
                <a:cs typeface="Aptos" pitchFamily="34" charset="-120"/>
              </a:rPr>
              <a:t>Decumulation strategy · intergenerational transfer · charitable planning.</a:t>
            </a:r>
            <a:endParaRPr lang="en-US" sz="850" dirty="0"/>
          </a:p>
        </p:txBody>
      </p:sp>
      <p:sp>
        <p:nvSpPr>
          <p:cNvPr id="26" name="Text 24"/>
          <p:cNvSpPr/>
          <p:nvPr/>
        </p:nvSpPr>
        <p:spPr>
          <a:xfrm>
            <a:off x="8302752" y="3566160"/>
            <a:ext cx="3364992" cy="256032"/>
          </a:xfrm>
          <a:prstGeom prst="rect">
            <a:avLst/>
          </a:prstGeom>
          <a:noFill/>
          <a:ln/>
        </p:spPr>
        <p:txBody>
          <a:bodyPr wrap="square" lIns="0" tIns="0" rIns="0" bIns="0" rtlCol="0" anchor="t"/>
          <a:lstStyle/>
          <a:p>
            <a:pPr indent="0" marL="0">
              <a:buNone/>
            </a:pPr>
            <a:r>
              <a:rPr lang="en-US" sz="850" b="1" dirty="0">
                <a:solidFill>
                  <a:srgbClr val="737373"/>
                </a:solidFill>
                <a:latin typeface="Aptos" pitchFamily="34" charset="0"/>
                <a:ea typeface="Aptos" pitchFamily="34" charset="-122"/>
                <a:cs typeface="Aptos" pitchFamily="34" charset="-120"/>
              </a:rPr>
              <a:t>Motion · </a:t>
            </a:r>
            <a:pPr indent="0" marL="0">
              <a:buNone/>
            </a:pPr>
            <a:r>
              <a:rPr lang="en-US" sz="850" dirty="0">
                <a:solidFill>
                  <a:srgbClr val="525252"/>
                </a:solidFill>
                <a:latin typeface="Aptos" pitchFamily="34" charset="0"/>
                <a:ea typeface="Aptos" pitchFamily="34" charset="-122"/>
                <a:cs typeface="Aptos" pitchFamily="34" charset="-120"/>
              </a:rPr>
              <a:t>Deep, episodic, family-oriented. Network of external specialists.</a:t>
            </a:r>
            <a:endParaRPr lang="en-US" sz="850" dirty="0"/>
          </a:p>
        </p:txBody>
      </p:sp>
      <p:sp>
        <p:nvSpPr>
          <p:cNvPr id="27" name="Text 25"/>
          <p:cNvSpPr/>
          <p:nvPr/>
        </p:nvSpPr>
        <p:spPr>
          <a:xfrm>
            <a:off x="457200" y="4023360"/>
            <a:ext cx="8229600" cy="201168"/>
          </a:xfrm>
          <a:prstGeom prst="rect">
            <a:avLst/>
          </a:prstGeom>
          <a:noFill/>
          <a:ln/>
        </p:spPr>
        <p:txBody>
          <a:bodyPr wrap="square" lIns="0" tIns="0" rIns="0" bIns="0" rtlCol="0" anchor="ctr"/>
          <a:lstStyle/>
          <a:p>
            <a:pPr indent="0" marL="0">
              <a:buNone/>
            </a:pPr>
            <a:r>
              <a:rPr lang="en-US" sz="900" b="1" spc="400" kern="0" dirty="0">
                <a:solidFill>
                  <a:srgbClr val="1F5C3D"/>
                </a:solidFill>
                <a:latin typeface="Aptos" pitchFamily="34" charset="0"/>
                <a:ea typeface="Aptos" pitchFamily="34" charset="-122"/>
                <a:cs typeface="Aptos" pitchFamily="34" charset="-120"/>
              </a:rPr>
              <a:t>THE JOURNEY (ALL SEGMENTS — adapts per client)</a:t>
            </a:r>
            <a:endParaRPr lang="en-US" sz="900" dirty="0"/>
          </a:p>
        </p:txBody>
      </p:sp>
      <p:sp>
        <p:nvSpPr>
          <p:cNvPr id="28" name="Shape 26"/>
          <p:cNvSpPr/>
          <p:nvPr/>
        </p:nvSpPr>
        <p:spPr>
          <a:xfrm>
            <a:off x="457200" y="4297680"/>
            <a:ext cx="2249424" cy="36576"/>
          </a:xfrm>
          <a:prstGeom prst="rect">
            <a:avLst/>
          </a:prstGeom>
          <a:solidFill>
            <a:srgbClr val="32302F"/>
          </a:solidFill>
          <a:ln w="12700">
            <a:solidFill>
              <a:srgbClr val="32302F"/>
            </a:solidFill>
            <a:prstDash val="solid"/>
          </a:ln>
        </p:spPr>
      </p:sp>
      <p:sp>
        <p:nvSpPr>
          <p:cNvPr id="29" name="Text 27"/>
          <p:cNvSpPr/>
          <p:nvPr/>
        </p:nvSpPr>
        <p:spPr>
          <a:xfrm>
            <a:off x="457200" y="4389120"/>
            <a:ext cx="2249424" cy="182880"/>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Phase 01</a:t>
            </a:r>
            <a:endParaRPr lang="en-US" sz="800" dirty="0"/>
          </a:p>
        </p:txBody>
      </p:sp>
      <p:sp>
        <p:nvSpPr>
          <p:cNvPr id="30" name="Text 28"/>
          <p:cNvSpPr/>
          <p:nvPr/>
        </p:nvSpPr>
        <p:spPr>
          <a:xfrm>
            <a:off x="457200" y="4590288"/>
            <a:ext cx="2249424" cy="310896"/>
          </a:xfrm>
          <a:prstGeom prst="rect">
            <a:avLst/>
          </a:prstGeom>
          <a:noFill/>
          <a:ln/>
        </p:spPr>
        <p:txBody>
          <a:bodyPr wrap="square" lIns="0" tIns="0" rIns="0" bIns="0" rtlCol="0" anchor="ctr"/>
          <a:lstStyle/>
          <a:p>
            <a:pPr indent="0" marL="0">
              <a:buNone/>
            </a:pPr>
            <a:r>
              <a:rPr lang="en-US" sz="1400" dirty="0">
                <a:solidFill>
                  <a:srgbClr val="32302F"/>
                </a:solidFill>
                <a:latin typeface="Cambria" pitchFamily="34" charset="0"/>
                <a:ea typeface="Cambria" pitchFamily="34" charset="-122"/>
                <a:cs typeface="Cambria" pitchFamily="34" charset="-120"/>
              </a:rPr>
              <a:t>Welcome</a:t>
            </a:r>
            <a:endParaRPr lang="en-US" sz="1400" dirty="0"/>
          </a:p>
        </p:txBody>
      </p:sp>
      <p:sp>
        <p:nvSpPr>
          <p:cNvPr id="31" name="Text 29"/>
          <p:cNvSpPr/>
          <p:nvPr/>
        </p:nvSpPr>
        <p:spPr>
          <a:xfrm>
            <a:off x="457200" y="4937760"/>
            <a:ext cx="2249424" cy="182880"/>
          </a:xfrm>
          <a:prstGeom prst="rect">
            <a:avLst/>
          </a:prstGeom>
          <a:noFill/>
          <a:ln/>
        </p:spPr>
        <p:txBody>
          <a:bodyPr wrap="square" lIns="0" tIns="0" rIns="0" bIns="0" rtlCol="0" anchor="ctr"/>
          <a:lstStyle/>
          <a:p>
            <a:pPr indent="0" marL="0">
              <a:buNone/>
            </a:pPr>
            <a:r>
              <a:rPr lang="en-US" sz="850" dirty="0">
                <a:solidFill>
                  <a:srgbClr val="737373"/>
                </a:solidFill>
                <a:latin typeface="Aptos" pitchFamily="34" charset="0"/>
                <a:ea typeface="Aptos" pitchFamily="34" charset="-122"/>
                <a:cs typeface="Aptos" pitchFamily="34" charset="-120"/>
              </a:rPr>
              <a:t>Day 1–7</a:t>
            </a:r>
            <a:endParaRPr lang="en-US" sz="850" dirty="0"/>
          </a:p>
        </p:txBody>
      </p:sp>
      <p:sp>
        <p:nvSpPr>
          <p:cNvPr id="32" name="Text 30"/>
          <p:cNvSpPr/>
          <p:nvPr/>
        </p:nvSpPr>
        <p:spPr>
          <a:xfrm>
            <a:off x="457200" y="5166360"/>
            <a:ext cx="2249424" cy="164592"/>
          </a:xfrm>
          <a:prstGeom prst="rect">
            <a:avLst/>
          </a:prstGeom>
          <a:noFill/>
          <a:ln/>
        </p:spPr>
        <p:txBody>
          <a:bodyPr wrap="square" lIns="0" tIns="0" rIns="0" bIns="0" rtlCol="0" anchor="ctr"/>
          <a:lstStyle/>
          <a:p>
            <a:pPr indent="0" marL="0">
              <a:buNone/>
            </a:pPr>
            <a:r>
              <a:rPr lang="en-US" sz="750" b="1" spc="200" kern="0" dirty="0">
                <a:solidFill>
                  <a:srgbClr val="737373"/>
                </a:solidFill>
                <a:latin typeface="Aptos" pitchFamily="34" charset="0"/>
                <a:ea typeface="Aptos" pitchFamily="34" charset="-122"/>
                <a:cs typeface="Aptos" pitchFamily="34" charset="-120"/>
              </a:rPr>
              <a:t>TODAY</a:t>
            </a:r>
            <a:endParaRPr lang="en-US" sz="750" dirty="0"/>
          </a:p>
        </p:txBody>
      </p:sp>
      <p:sp>
        <p:nvSpPr>
          <p:cNvPr id="33" name="Text 31"/>
          <p:cNvSpPr/>
          <p:nvPr/>
        </p:nvSpPr>
        <p:spPr>
          <a:xfrm>
            <a:off x="457200" y="5330952"/>
            <a:ext cx="2249424" cy="502920"/>
          </a:xfrm>
          <a:prstGeom prst="rect">
            <a:avLst/>
          </a:prstGeom>
          <a:noFill/>
          <a:ln/>
        </p:spPr>
        <p:txBody>
          <a:bodyPr wrap="square" lIns="0" tIns="0" rIns="0" bIns="0" rtlCol="0" anchor="t"/>
          <a:lstStyle/>
          <a:p>
            <a:pPr indent="0" marL="0">
              <a:buNone/>
            </a:pPr>
            <a:r>
              <a:rPr lang="en-US" sz="850" dirty="0">
                <a:solidFill>
                  <a:srgbClr val="525252"/>
                </a:solidFill>
                <a:latin typeface="Aptos" pitchFamily="34" charset="0"/>
                <a:ea typeface="Aptos" pitchFamily="34" charset="-122"/>
                <a:cs typeface="Aptos" pitchFamily="34" charset="-120"/>
              </a:rPr>
              <a:t>Standard email. First call books week 2.</a:t>
            </a:r>
            <a:endParaRPr lang="en-US" sz="850" dirty="0"/>
          </a:p>
        </p:txBody>
      </p:sp>
      <p:sp>
        <p:nvSpPr>
          <p:cNvPr id="34" name="Text 32"/>
          <p:cNvSpPr/>
          <p:nvPr/>
        </p:nvSpPr>
        <p:spPr>
          <a:xfrm>
            <a:off x="457200" y="5852160"/>
            <a:ext cx="2249424" cy="164592"/>
          </a:xfrm>
          <a:prstGeom prst="rect">
            <a:avLst/>
          </a:prstGeom>
          <a:noFill/>
          <a:ln/>
        </p:spPr>
        <p:txBody>
          <a:bodyPr wrap="square" lIns="0" tIns="0" rIns="0" bIns="0" rtlCol="0" anchor="ctr"/>
          <a:lstStyle/>
          <a:p>
            <a:pPr indent="0" marL="0">
              <a:buNone/>
            </a:pPr>
            <a:r>
              <a:rPr lang="en-US" sz="750" b="1" spc="200" kern="0" dirty="0">
                <a:solidFill>
                  <a:srgbClr val="1F5C3D"/>
                </a:solidFill>
                <a:latin typeface="Aptos" pitchFamily="34" charset="0"/>
                <a:ea typeface="Aptos" pitchFamily="34" charset="-122"/>
                <a:cs typeface="Aptos" pitchFamily="34" charset="-120"/>
              </a:rPr>
              <a:t>BUILD</a:t>
            </a:r>
            <a:endParaRPr lang="en-US" sz="750" dirty="0"/>
          </a:p>
        </p:txBody>
      </p:sp>
      <p:sp>
        <p:nvSpPr>
          <p:cNvPr id="35" name="Text 33"/>
          <p:cNvSpPr/>
          <p:nvPr/>
        </p:nvSpPr>
        <p:spPr>
          <a:xfrm>
            <a:off x="457200" y="6016752"/>
            <a:ext cx="2249424" cy="640080"/>
          </a:xfrm>
          <a:prstGeom prst="rect">
            <a:avLst/>
          </a:prstGeom>
          <a:noFill/>
          <a:ln/>
        </p:spPr>
        <p:txBody>
          <a:bodyPr wrap="square" lIns="0" tIns="0" rIns="0" bIns="0" rtlCol="0" anchor="t"/>
          <a:lstStyle/>
          <a:p>
            <a:pPr indent="0" marL="0">
              <a:buNone/>
            </a:pPr>
            <a:r>
              <a:rPr lang="en-US" sz="850" dirty="0">
                <a:solidFill>
                  <a:srgbClr val="32302F"/>
                </a:solidFill>
                <a:latin typeface="Aptos" pitchFamily="34" charset="0"/>
                <a:ea typeface="Aptos" pitchFamily="34" charset="-122"/>
                <a:cs typeface="Aptos" pitchFamily="34" charset="-120"/>
              </a:rPr>
              <a:t>Welcome Specialist + advisor intro video. Pre-call discovery in-app.</a:t>
            </a:r>
            <a:endParaRPr lang="en-US" sz="850" dirty="0"/>
          </a:p>
        </p:txBody>
      </p:sp>
      <p:sp>
        <p:nvSpPr>
          <p:cNvPr id="36" name="Shape 34"/>
          <p:cNvSpPr/>
          <p:nvPr/>
        </p:nvSpPr>
        <p:spPr>
          <a:xfrm>
            <a:off x="2761488" y="4297680"/>
            <a:ext cx="2249424" cy="36576"/>
          </a:xfrm>
          <a:prstGeom prst="rect">
            <a:avLst/>
          </a:prstGeom>
          <a:solidFill>
            <a:srgbClr val="32302F"/>
          </a:solidFill>
          <a:ln w="12700">
            <a:solidFill>
              <a:srgbClr val="32302F"/>
            </a:solidFill>
            <a:prstDash val="solid"/>
          </a:ln>
        </p:spPr>
      </p:sp>
      <p:sp>
        <p:nvSpPr>
          <p:cNvPr id="37" name="Text 35"/>
          <p:cNvSpPr/>
          <p:nvPr/>
        </p:nvSpPr>
        <p:spPr>
          <a:xfrm>
            <a:off x="2761488" y="4389120"/>
            <a:ext cx="2249424" cy="182880"/>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Phase 02</a:t>
            </a:r>
            <a:endParaRPr lang="en-US" sz="800" dirty="0"/>
          </a:p>
        </p:txBody>
      </p:sp>
      <p:sp>
        <p:nvSpPr>
          <p:cNvPr id="38" name="Text 36"/>
          <p:cNvSpPr/>
          <p:nvPr/>
        </p:nvSpPr>
        <p:spPr>
          <a:xfrm>
            <a:off x="2761488" y="4590288"/>
            <a:ext cx="2249424" cy="310896"/>
          </a:xfrm>
          <a:prstGeom prst="rect">
            <a:avLst/>
          </a:prstGeom>
          <a:noFill/>
          <a:ln/>
        </p:spPr>
        <p:txBody>
          <a:bodyPr wrap="square" lIns="0" tIns="0" rIns="0" bIns="0" rtlCol="0" anchor="ctr"/>
          <a:lstStyle/>
          <a:p>
            <a:pPr indent="0" marL="0">
              <a:buNone/>
            </a:pPr>
            <a:r>
              <a:rPr lang="en-US" sz="1400" dirty="0">
                <a:solidFill>
                  <a:srgbClr val="32302F"/>
                </a:solidFill>
                <a:latin typeface="Cambria" pitchFamily="34" charset="0"/>
                <a:ea typeface="Cambria" pitchFamily="34" charset="-122"/>
                <a:cs typeface="Cambria" pitchFamily="34" charset="-120"/>
              </a:rPr>
              <a:t>Discovery &amp; Plan</a:t>
            </a:r>
            <a:endParaRPr lang="en-US" sz="1400" dirty="0"/>
          </a:p>
        </p:txBody>
      </p:sp>
      <p:sp>
        <p:nvSpPr>
          <p:cNvPr id="39" name="Text 37"/>
          <p:cNvSpPr/>
          <p:nvPr/>
        </p:nvSpPr>
        <p:spPr>
          <a:xfrm>
            <a:off x="2761488" y="4937760"/>
            <a:ext cx="2249424" cy="182880"/>
          </a:xfrm>
          <a:prstGeom prst="rect">
            <a:avLst/>
          </a:prstGeom>
          <a:noFill/>
          <a:ln/>
        </p:spPr>
        <p:txBody>
          <a:bodyPr wrap="square" lIns="0" tIns="0" rIns="0" bIns="0" rtlCol="0" anchor="ctr"/>
          <a:lstStyle/>
          <a:p>
            <a:pPr indent="0" marL="0">
              <a:buNone/>
            </a:pPr>
            <a:r>
              <a:rPr lang="en-US" sz="850" dirty="0">
                <a:solidFill>
                  <a:srgbClr val="737373"/>
                </a:solidFill>
                <a:latin typeface="Aptos" pitchFamily="34" charset="0"/>
                <a:ea typeface="Aptos" pitchFamily="34" charset="-122"/>
                <a:cs typeface="Aptos" pitchFamily="34" charset="-120"/>
              </a:rPr>
              <a:t>Week 1–3</a:t>
            </a:r>
            <a:endParaRPr lang="en-US" sz="850" dirty="0"/>
          </a:p>
        </p:txBody>
      </p:sp>
      <p:sp>
        <p:nvSpPr>
          <p:cNvPr id="40" name="Text 38"/>
          <p:cNvSpPr/>
          <p:nvPr/>
        </p:nvSpPr>
        <p:spPr>
          <a:xfrm>
            <a:off x="2761488" y="5166360"/>
            <a:ext cx="2249424" cy="164592"/>
          </a:xfrm>
          <a:prstGeom prst="rect">
            <a:avLst/>
          </a:prstGeom>
          <a:noFill/>
          <a:ln/>
        </p:spPr>
        <p:txBody>
          <a:bodyPr wrap="square" lIns="0" tIns="0" rIns="0" bIns="0" rtlCol="0" anchor="ctr"/>
          <a:lstStyle/>
          <a:p>
            <a:pPr indent="0" marL="0">
              <a:buNone/>
            </a:pPr>
            <a:r>
              <a:rPr lang="en-US" sz="750" b="1" spc="200" kern="0" dirty="0">
                <a:solidFill>
                  <a:srgbClr val="737373"/>
                </a:solidFill>
                <a:latin typeface="Aptos" pitchFamily="34" charset="0"/>
                <a:ea typeface="Aptos" pitchFamily="34" charset="-122"/>
                <a:cs typeface="Aptos" pitchFamily="34" charset="-120"/>
              </a:rPr>
              <a:t>TODAY</a:t>
            </a:r>
            <a:endParaRPr lang="en-US" sz="750" dirty="0"/>
          </a:p>
        </p:txBody>
      </p:sp>
      <p:sp>
        <p:nvSpPr>
          <p:cNvPr id="41" name="Text 39"/>
          <p:cNvSpPr/>
          <p:nvPr/>
        </p:nvSpPr>
        <p:spPr>
          <a:xfrm>
            <a:off x="2761488" y="5330952"/>
            <a:ext cx="2249424" cy="502920"/>
          </a:xfrm>
          <a:prstGeom prst="rect">
            <a:avLst/>
          </a:prstGeom>
          <a:noFill/>
          <a:ln/>
        </p:spPr>
        <p:txBody>
          <a:bodyPr wrap="square" lIns="0" tIns="0" rIns="0" bIns="0" rtlCol="0" anchor="t"/>
          <a:lstStyle/>
          <a:p>
            <a:pPr indent="0" marL="0">
              <a:buNone/>
            </a:pPr>
            <a:r>
              <a:rPr lang="en-US" sz="850" dirty="0">
                <a:solidFill>
                  <a:srgbClr val="525252"/>
                </a:solidFill>
                <a:latin typeface="Aptos" pitchFamily="34" charset="0"/>
                <a:ea typeface="Aptos" pitchFamily="34" charset="-122"/>
                <a:cs typeface="Aptos" pitchFamily="34" charset="-120"/>
              </a:rPr>
              <a:t>Strong plan. Static PDF. Dies on delivery.</a:t>
            </a:r>
            <a:endParaRPr lang="en-US" sz="850" dirty="0"/>
          </a:p>
        </p:txBody>
      </p:sp>
      <p:sp>
        <p:nvSpPr>
          <p:cNvPr id="42" name="Text 40"/>
          <p:cNvSpPr/>
          <p:nvPr/>
        </p:nvSpPr>
        <p:spPr>
          <a:xfrm>
            <a:off x="2761488" y="5852160"/>
            <a:ext cx="2249424" cy="164592"/>
          </a:xfrm>
          <a:prstGeom prst="rect">
            <a:avLst/>
          </a:prstGeom>
          <a:noFill/>
          <a:ln/>
        </p:spPr>
        <p:txBody>
          <a:bodyPr wrap="square" lIns="0" tIns="0" rIns="0" bIns="0" rtlCol="0" anchor="ctr"/>
          <a:lstStyle/>
          <a:p>
            <a:pPr indent="0" marL="0">
              <a:buNone/>
            </a:pPr>
            <a:r>
              <a:rPr lang="en-US" sz="750" b="1" spc="200" kern="0" dirty="0">
                <a:solidFill>
                  <a:srgbClr val="1F5C3D"/>
                </a:solidFill>
                <a:latin typeface="Aptos" pitchFamily="34" charset="0"/>
                <a:ea typeface="Aptos" pitchFamily="34" charset="-122"/>
                <a:cs typeface="Aptos" pitchFamily="34" charset="-120"/>
              </a:rPr>
              <a:t>BUILD</a:t>
            </a:r>
            <a:endParaRPr lang="en-US" sz="750" dirty="0"/>
          </a:p>
        </p:txBody>
      </p:sp>
      <p:sp>
        <p:nvSpPr>
          <p:cNvPr id="43" name="Text 41"/>
          <p:cNvSpPr/>
          <p:nvPr/>
        </p:nvSpPr>
        <p:spPr>
          <a:xfrm>
            <a:off x="2761488" y="6016752"/>
            <a:ext cx="2249424" cy="640080"/>
          </a:xfrm>
          <a:prstGeom prst="rect">
            <a:avLst/>
          </a:prstGeom>
          <a:noFill/>
          <a:ln/>
        </p:spPr>
        <p:txBody>
          <a:bodyPr wrap="square" lIns="0" tIns="0" rIns="0" bIns="0" rtlCol="0" anchor="t"/>
          <a:lstStyle/>
          <a:p>
            <a:pPr indent="0" marL="0">
              <a:buNone/>
            </a:pPr>
            <a:r>
              <a:rPr lang="en-US" sz="850" dirty="0">
                <a:solidFill>
                  <a:srgbClr val="32302F"/>
                </a:solidFill>
                <a:latin typeface="Aptos" pitchFamily="34" charset="0"/>
                <a:ea typeface="Aptos" pitchFamily="34" charset="-122"/>
                <a:cs typeface="Aptos" pitchFamily="34" charset="-120"/>
              </a:rPr>
              <a:t>Plan delivered into the app. Sliders. Household view. Advisor edits live.</a:t>
            </a:r>
            <a:endParaRPr lang="en-US" sz="850" dirty="0"/>
          </a:p>
        </p:txBody>
      </p:sp>
      <p:sp>
        <p:nvSpPr>
          <p:cNvPr id="44" name="Shape 42"/>
          <p:cNvSpPr/>
          <p:nvPr/>
        </p:nvSpPr>
        <p:spPr>
          <a:xfrm>
            <a:off x="5065776" y="4297680"/>
            <a:ext cx="2249424" cy="36576"/>
          </a:xfrm>
          <a:prstGeom prst="rect">
            <a:avLst/>
          </a:prstGeom>
          <a:solidFill>
            <a:srgbClr val="32302F"/>
          </a:solidFill>
          <a:ln w="12700">
            <a:solidFill>
              <a:srgbClr val="32302F"/>
            </a:solidFill>
            <a:prstDash val="solid"/>
          </a:ln>
        </p:spPr>
      </p:sp>
      <p:sp>
        <p:nvSpPr>
          <p:cNvPr id="45" name="Text 43"/>
          <p:cNvSpPr/>
          <p:nvPr/>
        </p:nvSpPr>
        <p:spPr>
          <a:xfrm>
            <a:off x="5065776" y="4389120"/>
            <a:ext cx="2249424" cy="182880"/>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Phase 03</a:t>
            </a:r>
            <a:endParaRPr lang="en-US" sz="800" dirty="0"/>
          </a:p>
        </p:txBody>
      </p:sp>
      <p:sp>
        <p:nvSpPr>
          <p:cNvPr id="46" name="Text 44"/>
          <p:cNvSpPr/>
          <p:nvPr/>
        </p:nvSpPr>
        <p:spPr>
          <a:xfrm>
            <a:off x="5065776" y="4590288"/>
            <a:ext cx="2249424" cy="310896"/>
          </a:xfrm>
          <a:prstGeom prst="rect">
            <a:avLst/>
          </a:prstGeom>
          <a:noFill/>
          <a:ln/>
        </p:spPr>
        <p:txBody>
          <a:bodyPr wrap="square" lIns="0" tIns="0" rIns="0" bIns="0" rtlCol="0" anchor="ctr"/>
          <a:lstStyle/>
          <a:p>
            <a:pPr indent="0" marL="0">
              <a:buNone/>
            </a:pPr>
            <a:r>
              <a:rPr lang="en-US" sz="1400" dirty="0">
                <a:solidFill>
                  <a:srgbClr val="32302F"/>
                </a:solidFill>
                <a:latin typeface="Cambria" pitchFamily="34" charset="0"/>
                <a:ea typeface="Cambria" pitchFamily="34" charset="-122"/>
                <a:cs typeface="Cambria" pitchFamily="34" charset="-120"/>
              </a:rPr>
              <a:t>Implementation</a:t>
            </a:r>
            <a:endParaRPr lang="en-US" sz="1400" dirty="0"/>
          </a:p>
        </p:txBody>
      </p:sp>
      <p:sp>
        <p:nvSpPr>
          <p:cNvPr id="47" name="Text 45"/>
          <p:cNvSpPr/>
          <p:nvPr/>
        </p:nvSpPr>
        <p:spPr>
          <a:xfrm>
            <a:off x="5065776" y="4937760"/>
            <a:ext cx="2249424" cy="182880"/>
          </a:xfrm>
          <a:prstGeom prst="rect">
            <a:avLst/>
          </a:prstGeom>
          <a:noFill/>
          <a:ln/>
        </p:spPr>
        <p:txBody>
          <a:bodyPr wrap="square" lIns="0" tIns="0" rIns="0" bIns="0" rtlCol="0" anchor="ctr"/>
          <a:lstStyle/>
          <a:p>
            <a:pPr indent="0" marL="0">
              <a:buNone/>
            </a:pPr>
            <a:r>
              <a:rPr lang="en-US" sz="850" dirty="0">
                <a:solidFill>
                  <a:srgbClr val="737373"/>
                </a:solidFill>
                <a:latin typeface="Aptos" pitchFamily="34" charset="0"/>
                <a:ea typeface="Aptos" pitchFamily="34" charset="-122"/>
                <a:cs typeface="Aptos" pitchFamily="34" charset="-120"/>
              </a:rPr>
              <a:t>Month 1–2</a:t>
            </a:r>
            <a:endParaRPr lang="en-US" sz="850" dirty="0"/>
          </a:p>
        </p:txBody>
      </p:sp>
      <p:sp>
        <p:nvSpPr>
          <p:cNvPr id="48" name="Text 46"/>
          <p:cNvSpPr/>
          <p:nvPr/>
        </p:nvSpPr>
        <p:spPr>
          <a:xfrm>
            <a:off x="5065776" y="5166360"/>
            <a:ext cx="2249424" cy="164592"/>
          </a:xfrm>
          <a:prstGeom prst="rect">
            <a:avLst/>
          </a:prstGeom>
          <a:noFill/>
          <a:ln/>
        </p:spPr>
        <p:txBody>
          <a:bodyPr wrap="square" lIns="0" tIns="0" rIns="0" bIns="0" rtlCol="0" anchor="ctr"/>
          <a:lstStyle/>
          <a:p>
            <a:pPr indent="0" marL="0">
              <a:buNone/>
            </a:pPr>
            <a:r>
              <a:rPr lang="en-US" sz="750" b="1" spc="200" kern="0" dirty="0">
                <a:solidFill>
                  <a:srgbClr val="737373"/>
                </a:solidFill>
                <a:latin typeface="Aptos" pitchFamily="34" charset="0"/>
                <a:ea typeface="Aptos" pitchFamily="34" charset="-122"/>
                <a:cs typeface="Aptos" pitchFamily="34" charset="-120"/>
              </a:rPr>
              <a:t>TODAY</a:t>
            </a:r>
            <a:endParaRPr lang="en-US" sz="750" dirty="0"/>
          </a:p>
        </p:txBody>
      </p:sp>
      <p:sp>
        <p:nvSpPr>
          <p:cNvPr id="49" name="Text 47"/>
          <p:cNvSpPr/>
          <p:nvPr/>
        </p:nvSpPr>
        <p:spPr>
          <a:xfrm>
            <a:off x="5065776" y="5330952"/>
            <a:ext cx="2249424" cy="502920"/>
          </a:xfrm>
          <a:prstGeom prst="rect">
            <a:avLst/>
          </a:prstGeom>
          <a:noFill/>
          <a:ln/>
        </p:spPr>
        <p:txBody>
          <a:bodyPr wrap="square" lIns="0" tIns="0" rIns="0" bIns="0" rtlCol="0" anchor="t"/>
          <a:lstStyle/>
          <a:p>
            <a:pPr indent="0" marL="0">
              <a:buNone/>
            </a:pPr>
            <a:r>
              <a:rPr lang="en-US" sz="850" dirty="0">
                <a:solidFill>
                  <a:srgbClr val="525252"/>
                </a:solidFill>
                <a:latin typeface="Aptos" pitchFamily="34" charset="0"/>
                <a:ea typeface="Aptos" pitchFamily="34" charset="-122"/>
                <a:cs typeface="Aptos" pitchFamily="34" charset="-120"/>
              </a:rPr>
              <a:t>Investment proposal. Manual transfer hand-holding.</a:t>
            </a:r>
            <a:endParaRPr lang="en-US" sz="850" dirty="0"/>
          </a:p>
        </p:txBody>
      </p:sp>
      <p:sp>
        <p:nvSpPr>
          <p:cNvPr id="50" name="Text 48"/>
          <p:cNvSpPr/>
          <p:nvPr/>
        </p:nvSpPr>
        <p:spPr>
          <a:xfrm>
            <a:off x="5065776" y="5852160"/>
            <a:ext cx="2249424" cy="164592"/>
          </a:xfrm>
          <a:prstGeom prst="rect">
            <a:avLst/>
          </a:prstGeom>
          <a:noFill/>
          <a:ln/>
        </p:spPr>
        <p:txBody>
          <a:bodyPr wrap="square" lIns="0" tIns="0" rIns="0" bIns="0" rtlCol="0" anchor="ctr"/>
          <a:lstStyle/>
          <a:p>
            <a:pPr indent="0" marL="0">
              <a:buNone/>
            </a:pPr>
            <a:r>
              <a:rPr lang="en-US" sz="750" b="1" spc="200" kern="0" dirty="0">
                <a:solidFill>
                  <a:srgbClr val="1F5C3D"/>
                </a:solidFill>
                <a:latin typeface="Aptos" pitchFamily="34" charset="0"/>
                <a:ea typeface="Aptos" pitchFamily="34" charset="-122"/>
                <a:cs typeface="Aptos" pitchFamily="34" charset="-120"/>
              </a:rPr>
              <a:t>BUILD</a:t>
            </a:r>
            <a:endParaRPr lang="en-US" sz="750" dirty="0"/>
          </a:p>
        </p:txBody>
      </p:sp>
      <p:sp>
        <p:nvSpPr>
          <p:cNvPr id="51" name="Text 49"/>
          <p:cNvSpPr/>
          <p:nvPr/>
        </p:nvSpPr>
        <p:spPr>
          <a:xfrm>
            <a:off x="5065776" y="6016752"/>
            <a:ext cx="2249424" cy="640080"/>
          </a:xfrm>
          <a:prstGeom prst="rect">
            <a:avLst/>
          </a:prstGeom>
          <a:noFill/>
          <a:ln/>
        </p:spPr>
        <p:txBody>
          <a:bodyPr wrap="square" lIns="0" tIns="0" rIns="0" bIns="0" rtlCol="0" anchor="t"/>
          <a:lstStyle/>
          <a:p>
            <a:pPr indent="0" marL="0">
              <a:buNone/>
            </a:pPr>
            <a:r>
              <a:rPr lang="en-US" sz="850" dirty="0">
                <a:solidFill>
                  <a:srgbClr val="32302F"/>
                </a:solidFill>
                <a:latin typeface="Aptos" pitchFamily="34" charset="0"/>
                <a:ea typeface="Aptos" pitchFamily="34" charset="-122"/>
                <a:cs typeface="Aptos" pitchFamily="34" charset="-120"/>
              </a:rPr>
              <a:t>Tax migration plan + weekly digest during transfer. Auto-pre-filled flows.</a:t>
            </a:r>
            <a:endParaRPr lang="en-US" sz="850" dirty="0"/>
          </a:p>
        </p:txBody>
      </p:sp>
      <p:sp>
        <p:nvSpPr>
          <p:cNvPr id="52" name="Shape 50"/>
          <p:cNvSpPr/>
          <p:nvPr/>
        </p:nvSpPr>
        <p:spPr>
          <a:xfrm>
            <a:off x="7370064" y="4297680"/>
            <a:ext cx="2249424" cy="36576"/>
          </a:xfrm>
          <a:prstGeom prst="rect">
            <a:avLst/>
          </a:prstGeom>
          <a:solidFill>
            <a:srgbClr val="32302F"/>
          </a:solidFill>
          <a:ln w="12700">
            <a:solidFill>
              <a:srgbClr val="32302F"/>
            </a:solidFill>
            <a:prstDash val="solid"/>
          </a:ln>
        </p:spPr>
      </p:sp>
      <p:sp>
        <p:nvSpPr>
          <p:cNvPr id="53" name="Text 51"/>
          <p:cNvSpPr/>
          <p:nvPr/>
        </p:nvSpPr>
        <p:spPr>
          <a:xfrm>
            <a:off x="7370064" y="4389120"/>
            <a:ext cx="2249424" cy="182880"/>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Phase 04</a:t>
            </a:r>
            <a:endParaRPr lang="en-US" sz="800" dirty="0"/>
          </a:p>
        </p:txBody>
      </p:sp>
      <p:sp>
        <p:nvSpPr>
          <p:cNvPr id="54" name="Text 52"/>
          <p:cNvSpPr/>
          <p:nvPr/>
        </p:nvSpPr>
        <p:spPr>
          <a:xfrm>
            <a:off x="7370064" y="4590288"/>
            <a:ext cx="2249424" cy="310896"/>
          </a:xfrm>
          <a:prstGeom prst="rect">
            <a:avLst/>
          </a:prstGeom>
          <a:noFill/>
          <a:ln/>
        </p:spPr>
        <p:txBody>
          <a:bodyPr wrap="square" lIns="0" tIns="0" rIns="0" bIns="0" rtlCol="0" anchor="ctr"/>
          <a:lstStyle/>
          <a:p>
            <a:pPr indent="0" marL="0">
              <a:buNone/>
            </a:pPr>
            <a:r>
              <a:rPr lang="en-US" sz="1400" dirty="0">
                <a:solidFill>
                  <a:srgbClr val="32302F"/>
                </a:solidFill>
                <a:latin typeface="Cambria" pitchFamily="34" charset="0"/>
                <a:ea typeface="Cambria" pitchFamily="34" charset="-122"/>
                <a:cs typeface="Cambria" pitchFamily="34" charset="-120"/>
              </a:rPr>
              <a:t>Steady State</a:t>
            </a:r>
            <a:endParaRPr lang="en-US" sz="1400" dirty="0"/>
          </a:p>
        </p:txBody>
      </p:sp>
      <p:sp>
        <p:nvSpPr>
          <p:cNvPr id="55" name="Text 53"/>
          <p:cNvSpPr/>
          <p:nvPr/>
        </p:nvSpPr>
        <p:spPr>
          <a:xfrm>
            <a:off x="7370064" y="4937760"/>
            <a:ext cx="2249424" cy="182880"/>
          </a:xfrm>
          <a:prstGeom prst="rect">
            <a:avLst/>
          </a:prstGeom>
          <a:noFill/>
          <a:ln/>
        </p:spPr>
        <p:txBody>
          <a:bodyPr wrap="square" lIns="0" tIns="0" rIns="0" bIns="0" rtlCol="0" anchor="ctr"/>
          <a:lstStyle/>
          <a:p>
            <a:pPr indent="0" marL="0">
              <a:buNone/>
            </a:pPr>
            <a:r>
              <a:rPr lang="en-US" sz="850" dirty="0">
                <a:solidFill>
                  <a:srgbClr val="737373"/>
                </a:solidFill>
                <a:latin typeface="Aptos" pitchFamily="34" charset="0"/>
                <a:ea typeface="Aptos" pitchFamily="34" charset="-122"/>
                <a:cs typeface="Aptos" pitchFamily="34" charset="-120"/>
              </a:rPr>
              <a:t>Year 1+</a:t>
            </a:r>
            <a:endParaRPr lang="en-US" sz="850" dirty="0"/>
          </a:p>
        </p:txBody>
      </p:sp>
      <p:sp>
        <p:nvSpPr>
          <p:cNvPr id="56" name="Text 54"/>
          <p:cNvSpPr/>
          <p:nvPr/>
        </p:nvSpPr>
        <p:spPr>
          <a:xfrm>
            <a:off x="7370064" y="5166360"/>
            <a:ext cx="2249424" cy="164592"/>
          </a:xfrm>
          <a:prstGeom prst="rect">
            <a:avLst/>
          </a:prstGeom>
          <a:noFill/>
          <a:ln/>
        </p:spPr>
        <p:txBody>
          <a:bodyPr wrap="square" lIns="0" tIns="0" rIns="0" bIns="0" rtlCol="0" anchor="ctr"/>
          <a:lstStyle/>
          <a:p>
            <a:pPr indent="0" marL="0">
              <a:buNone/>
            </a:pPr>
            <a:r>
              <a:rPr lang="en-US" sz="750" b="1" spc="200" kern="0" dirty="0">
                <a:solidFill>
                  <a:srgbClr val="737373"/>
                </a:solidFill>
                <a:latin typeface="Aptos" pitchFamily="34" charset="0"/>
                <a:ea typeface="Aptos" pitchFamily="34" charset="-122"/>
                <a:cs typeface="Aptos" pitchFamily="34" charset="-120"/>
              </a:rPr>
              <a:t>TODAY</a:t>
            </a:r>
            <a:endParaRPr lang="en-US" sz="750" dirty="0"/>
          </a:p>
        </p:txBody>
      </p:sp>
      <p:sp>
        <p:nvSpPr>
          <p:cNvPr id="57" name="Text 55"/>
          <p:cNvSpPr/>
          <p:nvPr/>
        </p:nvSpPr>
        <p:spPr>
          <a:xfrm>
            <a:off x="7370064" y="5330952"/>
            <a:ext cx="2249424" cy="502920"/>
          </a:xfrm>
          <a:prstGeom prst="rect">
            <a:avLst/>
          </a:prstGeom>
          <a:noFill/>
          <a:ln/>
        </p:spPr>
        <p:txBody>
          <a:bodyPr wrap="square" lIns="0" tIns="0" rIns="0" bIns="0" rtlCol="0" anchor="t"/>
          <a:lstStyle/>
          <a:p>
            <a:pPr indent="0" marL="0">
              <a:buNone/>
            </a:pPr>
            <a:r>
              <a:rPr lang="en-US" sz="850" dirty="0">
                <a:solidFill>
                  <a:srgbClr val="525252"/>
                </a:solidFill>
                <a:latin typeface="Aptos" pitchFamily="34" charset="0"/>
                <a:ea typeface="Aptos" pitchFamily="34" charset="-122"/>
                <a:cs typeface="Aptos" pitchFamily="34" charset="-120"/>
              </a:rPr>
              <a:t>Advisor surface exists but is empty. Meetings/Tasks blank. WM link bounces to marketing.</a:t>
            </a:r>
            <a:endParaRPr lang="en-US" sz="850" dirty="0"/>
          </a:p>
        </p:txBody>
      </p:sp>
      <p:sp>
        <p:nvSpPr>
          <p:cNvPr id="58" name="Text 56"/>
          <p:cNvSpPr/>
          <p:nvPr/>
        </p:nvSpPr>
        <p:spPr>
          <a:xfrm>
            <a:off x="7370064" y="5852160"/>
            <a:ext cx="2249424" cy="164592"/>
          </a:xfrm>
          <a:prstGeom prst="rect">
            <a:avLst/>
          </a:prstGeom>
          <a:noFill/>
          <a:ln/>
        </p:spPr>
        <p:txBody>
          <a:bodyPr wrap="square" lIns="0" tIns="0" rIns="0" bIns="0" rtlCol="0" anchor="ctr"/>
          <a:lstStyle/>
          <a:p>
            <a:pPr indent="0" marL="0">
              <a:buNone/>
            </a:pPr>
            <a:r>
              <a:rPr lang="en-US" sz="750" b="1" spc="200" kern="0" dirty="0">
                <a:solidFill>
                  <a:srgbClr val="1F5C3D"/>
                </a:solidFill>
                <a:latin typeface="Aptos" pitchFamily="34" charset="0"/>
                <a:ea typeface="Aptos" pitchFamily="34" charset="-122"/>
                <a:cs typeface="Aptos" pitchFamily="34" charset="-120"/>
              </a:rPr>
              <a:t>BUILD</a:t>
            </a:r>
            <a:endParaRPr lang="en-US" sz="750" dirty="0"/>
          </a:p>
        </p:txBody>
      </p:sp>
      <p:sp>
        <p:nvSpPr>
          <p:cNvPr id="59" name="Text 57"/>
          <p:cNvSpPr/>
          <p:nvPr/>
        </p:nvSpPr>
        <p:spPr>
          <a:xfrm>
            <a:off x="7370064" y="6016752"/>
            <a:ext cx="2249424" cy="640080"/>
          </a:xfrm>
          <a:prstGeom prst="rect">
            <a:avLst/>
          </a:prstGeom>
          <a:noFill/>
          <a:ln/>
        </p:spPr>
        <p:txBody>
          <a:bodyPr wrap="square" lIns="0" tIns="0" rIns="0" bIns="0" rtlCol="0" anchor="t"/>
          <a:lstStyle/>
          <a:p>
            <a:pPr indent="0" marL="0">
              <a:buNone/>
            </a:pPr>
            <a:r>
              <a:rPr lang="en-US" sz="850" dirty="0">
                <a:solidFill>
                  <a:srgbClr val="32302F"/>
                </a:solidFill>
                <a:latin typeface="Aptos" pitchFamily="34" charset="0"/>
                <a:ea typeface="Aptos" pitchFamily="34" charset="-122"/>
                <a:cs typeface="Aptos" pitchFamily="34" charset="-120"/>
              </a:rPr>
              <a:t>Living plan inline. Moments feed (segment-tuned). 24/7 AI co-pilot. Annual Strategy Day.</a:t>
            </a:r>
            <a:endParaRPr lang="en-US" sz="850" dirty="0"/>
          </a:p>
        </p:txBody>
      </p:sp>
      <p:sp>
        <p:nvSpPr>
          <p:cNvPr id="60" name="Shape 58"/>
          <p:cNvSpPr/>
          <p:nvPr/>
        </p:nvSpPr>
        <p:spPr>
          <a:xfrm>
            <a:off x="9674352" y="4297680"/>
            <a:ext cx="2249424" cy="36576"/>
          </a:xfrm>
          <a:prstGeom prst="rect">
            <a:avLst/>
          </a:prstGeom>
          <a:solidFill>
            <a:srgbClr val="32302F"/>
          </a:solidFill>
          <a:ln w="12700">
            <a:solidFill>
              <a:srgbClr val="32302F"/>
            </a:solidFill>
            <a:prstDash val="solid"/>
          </a:ln>
        </p:spPr>
      </p:sp>
      <p:sp>
        <p:nvSpPr>
          <p:cNvPr id="61" name="Text 59"/>
          <p:cNvSpPr/>
          <p:nvPr/>
        </p:nvSpPr>
        <p:spPr>
          <a:xfrm>
            <a:off x="9674352" y="4389120"/>
            <a:ext cx="2249424" cy="182880"/>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Phase 05</a:t>
            </a:r>
            <a:endParaRPr lang="en-US" sz="800" dirty="0"/>
          </a:p>
        </p:txBody>
      </p:sp>
      <p:sp>
        <p:nvSpPr>
          <p:cNvPr id="62" name="Text 60"/>
          <p:cNvSpPr/>
          <p:nvPr/>
        </p:nvSpPr>
        <p:spPr>
          <a:xfrm>
            <a:off x="9674352" y="4590288"/>
            <a:ext cx="2249424" cy="310896"/>
          </a:xfrm>
          <a:prstGeom prst="rect">
            <a:avLst/>
          </a:prstGeom>
          <a:noFill/>
          <a:ln/>
        </p:spPr>
        <p:txBody>
          <a:bodyPr wrap="square" lIns="0" tIns="0" rIns="0" bIns="0" rtlCol="0" anchor="ctr"/>
          <a:lstStyle/>
          <a:p>
            <a:pPr indent="0" marL="0">
              <a:buNone/>
            </a:pPr>
            <a:r>
              <a:rPr lang="en-US" sz="1400" dirty="0">
                <a:solidFill>
                  <a:srgbClr val="32302F"/>
                </a:solidFill>
                <a:latin typeface="Cambria" pitchFamily="34" charset="0"/>
                <a:ea typeface="Cambria" pitchFamily="34" charset="-122"/>
                <a:cs typeface="Cambria" pitchFamily="34" charset="-120"/>
              </a:rPr>
              <a:t>Family Office</a:t>
            </a:r>
            <a:endParaRPr lang="en-US" sz="1400" dirty="0"/>
          </a:p>
        </p:txBody>
      </p:sp>
      <p:sp>
        <p:nvSpPr>
          <p:cNvPr id="63" name="Text 61"/>
          <p:cNvSpPr/>
          <p:nvPr/>
        </p:nvSpPr>
        <p:spPr>
          <a:xfrm>
            <a:off x="9674352" y="4937760"/>
            <a:ext cx="2249424" cy="182880"/>
          </a:xfrm>
          <a:prstGeom prst="rect">
            <a:avLst/>
          </a:prstGeom>
          <a:noFill/>
          <a:ln/>
        </p:spPr>
        <p:txBody>
          <a:bodyPr wrap="square" lIns="0" tIns="0" rIns="0" bIns="0" rtlCol="0" anchor="ctr"/>
          <a:lstStyle/>
          <a:p>
            <a:pPr indent="0" marL="0">
              <a:buNone/>
            </a:pPr>
            <a:r>
              <a:rPr lang="en-US" sz="850" dirty="0">
                <a:solidFill>
                  <a:srgbClr val="737373"/>
                </a:solidFill>
                <a:latin typeface="Aptos" pitchFamily="34" charset="0"/>
                <a:ea typeface="Aptos" pitchFamily="34" charset="-122"/>
                <a:cs typeface="Aptos" pitchFamily="34" charset="-120"/>
              </a:rPr>
              <a:t>Year 2+</a:t>
            </a:r>
            <a:endParaRPr lang="en-US" sz="850" dirty="0"/>
          </a:p>
        </p:txBody>
      </p:sp>
      <p:sp>
        <p:nvSpPr>
          <p:cNvPr id="64" name="Text 62"/>
          <p:cNvSpPr/>
          <p:nvPr/>
        </p:nvSpPr>
        <p:spPr>
          <a:xfrm>
            <a:off x="9674352" y="5166360"/>
            <a:ext cx="2249424" cy="164592"/>
          </a:xfrm>
          <a:prstGeom prst="rect">
            <a:avLst/>
          </a:prstGeom>
          <a:noFill/>
          <a:ln/>
        </p:spPr>
        <p:txBody>
          <a:bodyPr wrap="square" lIns="0" tIns="0" rIns="0" bIns="0" rtlCol="0" anchor="ctr"/>
          <a:lstStyle/>
          <a:p>
            <a:pPr indent="0" marL="0">
              <a:buNone/>
            </a:pPr>
            <a:r>
              <a:rPr lang="en-US" sz="750" b="1" spc="200" kern="0" dirty="0">
                <a:solidFill>
                  <a:srgbClr val="737373"/>
                </a:solidFill>
                <a:latin typeface="Aptos" pitchFamily="34" charset="0"/>
                <a:ea typeface="Aptos" pitchFamily="34" charset="-122"/>
                <a:cs typeface="Aptos" pitchFamily="34" charset="-120"/>
              </a:rPr>
              <a:t>TODAY</a:t>
            </a:r>
            <a:endParaRPr lang="en-US" sz="750" dirty="0"/>
          </a:p>
        </p:txBody>
      </p:sp>
      <p:sp>
        <p:nvSpPr>
          <p:cNvPr id="65" name="Text 63"/>
          <p:cNvSpPr/>
          <p:nvPr/>
        </p:nvSpPr>
        <p:spPr>
          <a:xfrm>
            <a:off x="9674352" y="5330952"/>
            <a:ext cx="2249424" cy="502920"/>
          </a:xfrm>
          <a:prstGeom prst="rect">
            <a:avLst/>
          </a:prstGeom>
          <a:noFill/>
          <a:ln/>
        </p:spPr>
        <p:txBody>
          <a:bodyPr wrap="square" lIns="0" tIns="0" rIns="0" bIns="0" rtlCol="0" anchor="t"/>
          <a:lstStyle/>
          <a:p>
            <a:pPr indent="0" marL="0">
              <a:buNone/>
            </a:pPr>
            <a:r>
              <a:rPr lang="en-US" sz="850" dirty="0">
                <a:solidFill>
                  <a:srgbClr val="525252"/>
                </a:solidFill>
                <a:latin typeface="Aptos" pitchFamily="34" charset="0"/>
                <a:ea typeface="Aptos" pitchFamily="34" charset="-122"/>
                <a:cs typeface="Aptos" pitchFamily="34" charset="-120"/>
              </a:rPr>
              <a:t>Doesn't exist.</a:t>
            </a:r>
            <a:endParaRPr lang="en-US" sz="850" dirty="0"/>
          </a:p>
        </p:txBody>
      </p:sp>
      <p:sp>
        <p:nvSpPr>
          <p:cNvPr id="66" name="Text 64"/>
          <p:cNvSpPr/>
          <p:nvPr/>
        </p:nvSpPr>
        <p:spPr>
          <a:xfrm>
            <a:off x="9674352" y="5852160"/>
            <a:ext cx="2249424" cy="164592"/>
          </a:xfrm>
          <a:prstGeom prst="rect">
            <a:avLst/>
          </a:prstGeom>
          <a:noFill/>
          <a:ln/>
        </p:spPr>
        <p:txBody>
          <a:bodyPr wrap="square" lIns="0" tIns="0" rIns="0" bIns="0" rtlCol="0" anchor="ctr"/>
          <a:lstStyle/>
          <a:p>
            <a:pPr indent="0" marL="0">
              <a:buNone/>
            </a:pPr>
            <a:r>
              <a:rPr lang="en-US" sz="750" b="1" spc="200" kern="0" dirty="0">
                <a:solidFill>
                  <a:srgbClr val="1F5C3D"/>
                </a:solidFill>
                <a:latin typeface="Aptos" pitchFamily="34" charset="0"/>
                <a:ea typeface="Aptos" pitchFamily="34" charset="-122"/>
                <a:cs typeface="Aptos" pitchFamily="34" charset="-120"/>
              </a:rPr>
              <a:t>BUILD</a:t>
            </a:r>
            <a:endParaRPr lang="en-US" sz="750" dirty="0"/>
          </a:p>
        </p:txBody>
      </p:sp>
      <p:sp>
        <p:nvSpPr>
          <p:cNvPr id="67" name="Text 65"/>
          <p:cNvSpPr/>
          <p:nvPr/>
        </p:nvSpPr>
        <p:spPr>
          <a:xfrm>
            <a:off x="9674352" y="6016752"/>
            <a:ext cx="2249424" cy="640080"/>
          </a:xfrm>
          <a:prstGeom prst="rect">
            <a:avLst/>
          </a:prstGeom>
          <a:noFill/>
          <a:ln/>
        </p:spPr>
        <p:txBody>
          <a:bodyPr wrap="square" lIns="0" tIns="0" rIns="0" bIns="0" rtlCol="0" anchor="t"/>
          <a:lstStyle/>
          <a:p>
            <a:pPr indent="0" marL="0">
              <a:buNone/>
            </a:pPr>
            <a:r>
              <a:rPr lang="en-US" sz="850" dirty="0">
                <a:solidFill>
                  <a:srgbClr val="32302F"/>
                </a:solidFill>
                <a:latin typeface="Aptos" pitchFamily="34" charset="0"/>
                <a:ea typeface="Aptos" pitchFamily="34" charset="-122"/>
                <a:cs typeface="Aptos" pitchFamily="34" charset="-120"/>
              </a:rPr>
              <a:t>Estate concierge · charitable giving · external specialist network · health bundled.</a:t>
            </a:r>
            <a:endParaRPr lang="en-US" sz="850" dirty="0"/>
          </a:p>
        </p:txBody>
      </p:sp>
      <p:sp>
        <p:nvSpPr>
          <p:cNvPr id="68" name="Text 66"/>
          <p:cNvSpPr/>
          <p:nvPr/>
        </p:nvSpPr>
        <p:spPr>
          <a:xfrm>
            <a:off x="457200" y="6565392"/>
            <a:ext cx="7772400" cy="228600"/>
          </a:xfrm>
          <a:prstGeom prst="rect">
            <a:avLst/>
          </a:prstGeom>
          <a:noFill/>
          <a:ln/>
        </p:spPr>
        <p:txBody>
          <a:bodyPr wrap="square" lIns="0" tIns="0" rIns="0" bIns="0" rtlCol="0" anchor="ctr"/>
          <a:lstStyle/>
          <a:p>
            <a:pPr indent="0" marL="0">
              <a:buNone/>
            </a:pPr>
            <a:r>
              <a:rPr lang="en-US" sz="900" spc="300" kern="0" dirty="0">
                <a:solidFill>
                  <a:srgbClr val="737373"/>
                </a:solidFill>
                <a:latin typeface="Aptos" pitchFamily="34" charset="0"/>
                <a:ea typeface="Aptos" pitchFamily="34" charset="-122"/>
                <a:cs typeface="Aptos" pitchFamily="34" charset="-120"/>
              </a:rPr>
              <a:t>ALEX  ·  CASE STUDY  ·  DIRECTOR, ADVICE INNOVATION &amp; EXPERIENCE</a:t>
            </a:r>
            <a:endParaRPr lang="en-US" sz="900" dirty="0"/>
          </a:p>
        </p:txBody>
      </p:sp>
      <p:sp>
        <p:nvSpPr>
          <p:cNvPr id="69" name="Text 67"/>
          <p:cNvSpPr/>
          <p:nvPr/>
        </p:nvSpPr>
        <p:spPr>
          <a:xfrm>
            <a:off x="11430000" y="6565392"/>
            <a:ext cx="640080" cy="228600"/>
          </a:xfrm>
          <a:prstGeom prst="rect">
            <a:avLst/>
          </a:prstGeom>
          <a:noFill/>
          <a:ln/>
        </p:spPr>
        <p:txBody>
          <a:bodyPr wrap="square" lIns="0" tIns="0" rIns="0" bIns="0" rtlCol="0" anchor="ctr"/>
          <a:lstStyle/>
          <a:p>
            <a:pPr algn="r" indent="0" marL="0">
              <a:buNone/>
            </a:pPr>
            <a:r>
              <a:rPr lang="en-US" sz="900" spc="300" kern="0" dirty="0">
                <a:solidFill>
                  <a:srgbClr val="737373"/>
                </a:solidFill>
                <a:latin typeface="Aptos" pitchFamily="34" charset="0"/>
                <a:ea typeface="Aptos" pitchFamily="34" charset="-122"/>
                <a:cs typeface="Aptos" pitchFamily="34" charset="-120"/>
              </a:rPr>
              <a:t>01 / 3</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1A1A"/>
        </a:solidFill>
      </p:bgPr>
    </p:bg>
    <p:spTree>
      <p:nvGrpSpPr>
        <p:cNvPr id="1" name=""/>
        <p:cNvGrpSpPr/>
        <p:nvPr/>
      </p:nvGrpSpPr>
      <p:grpSpPr>
        <a:xfrm>
          <a:off x="0" y="0"/>
          <a:ext cx="0" cy="0"/>
          <a:chOff x="0" y="0"/>
          <a:chExt cx="0" cy="0"/>
        </a:xfrm>
      </p:grpSpPr>
      <p:sp>
        <p:nvSpPr>
          <p:cNvPr id="2" name="Text 0"/>
          <p:cNvSpPr/>
          <p:nvPr/>
        </p:nvSpPr>
        <p:spPr>
          <a:xfrm>
            <a:off x="457200" y="411480"/>
            <a:ext cx="6400800" cy="228600"/>
          </a:xfrm>
          <a:prstGeom prst="rect">
            <a:avLst/>
          </a:prstGeom>
          <a:noFill/>
          <a:ln/>
        </p:spPr>
        <p:txBody>
          <a:bodyPr wrap="square" lIns="0" tIns="0" rIns="0" bIns="0" rtlCol="0" anchor="ctr"/>
          <a:lstStyle/>
          <a:p>
            <a:pPr indent="0" marL="0">
              <a:buNone/>
            </a:pPr>
            <a:r>
              <a:rPr lang="en-US" sz="950" b="1" spc="600" kern="0" dirty="0">
                <a:solidFill>
                  <a:srgbClr val="B5DBC0"/>
                </a:solidFill>
                <a:latin typeface="Aptos" pitchFamily="34" charset="0"/>
                <a:ea typeface="Aptos" pitchFamily="34" charset="-122"/>
                <a:cs typeface="Aptos" pitchFamily="34" charset="-120"/>
              </a:rPr>
              <a:t>02  ·  AI TOOLS FOR ADVISORS &amp; SERVICE</a:t>
            </a:r>
            <a:endParaRPr lang="en-US" sz="950" dirty="0"/>
          </a:p>
        </p:txBody>
      </p:sp>
      <p:sp>
        <p:nvSpPr>
          <p:cNvPr id="3" name="Text 1"/>
          <p:cNvSpPr/>
          <p:nvPr/>
        </p:nvSpPr>
        <p:spPr>
          <a:xfrm>
            <a:off x="8229600" y="411480"/>
            <a:ext cx="3657600" cy="228600"/>
          </a:xfrm>
          <a:prstGeom prst="rect">
            <a:avLst/>
          </a:prstGeom>
          <a:noFill/>
          <a:ln/>
        </p:spPr>
        <p:txBody>
          <a:bodyPr wrap="square" lIns="0" tIns="0" rIns="0" bIns="0" rtlCol="0" anchor="ctr"/>
          <a:lstStyle/>
          <a:p>
            <a:pPr algn="r" indent="0" marL="0">
              <a:buNone/>
            </a:pPr>
            <a:r>
              <a:rPr lang="en-US" sz="900" b="1" spc="400" kern="0" dirty="0">
                <a:solidFill>
                  <a:srgbClr val="737373"/>
                </a:solidFill>
                <a:latin typeface="Aptos" pitchFamily="34" charset="0"/>
                <a:ea typeface="Aptos" pitchFamily="34" charset="-122"/>
                <a:cs typeface="Aptos" pitchFamily="34" charset="-120"/>
              </a:rPr>
              <a:t>ATLAS  ·  ADVICE OS FOR WEALTHSIMPLE</a:t>
            </a:r>
            <a:endParaRPr lang="en-US" sz="900" dirty="0"/>
          </a:p>
        </p:txBody>
      </p:sp>
      <p:sp>
        <p:nvSpPr>
          <p:cNvPr id="4" name="Text 2"/>
          <p:cNvSpPr/>
          <p:nvPr/>
        </p:nvSpPr>
        <p:spPr>
          <a:xfrm>
            <a:off x="457200" y="868680"/>
            <a:ext cx="11247120" cy="822960"/>
          </a:xfrm>
          <a:prstGeom prst="rect">
            <a:avLst/>
          </a:prstGeom>
          <a:noFill/>
          <a:ln/>
        </p:spPr>
        <p:txBody>
          <a:bodyPr wrap="square" lIns="0" tIns="0" rIns="0" bIns="0" rtlCol="0" anchor="t"/>
          <a:lstStyle/>
          <a:p>
            <a:pPr indent="0" marL="0">
              <a:buNone/>
            </a:pPr>
            <a:r>
              <a:rPr lang="en-US" sz="3600" dirty="0">
                <a:solidFill>
                  <a:srgbClr val="FFFFFF"/>
                </a:solidFill>
                <a:latin typeface="Cambria" pitchFamily="34" charset="0"/>
                <a:ea typeface="Cambria" pitchFamily="34" charset="-122"/>
                <a:cs typeface="Cambria" pitchFamily="34" charset="-120"/>
              </a:rPr>
              <a:t>Three agents. Slack and email. Segment-aware.</a:t>
            </a:r>
            <a:endParaRPr lang="en-US" sz="3600" dirty="0"/>
          </a:p>
        </p:txBody>
      </p:sp>
      <p:sp>
        <p:nvSpPr>
          <p:cNvPr id="5" name="Text 3"/>
          <p:cNvSpPr/>
          <p:nvPr/>
        </p:nvSpPr>
        <p:spPr>
          <a:xfrm>
            <a:off x="457200" y="1691640"/>
            <a:ext cx="11247120" cy="640080"/>
          </a:xfrm>
          <a:prstGeom prst="rect">
            <a:avLst/>
          </a:prstGeom>
          <a:noFill/>
          <a:ln/>
        </p:spPr>
        <p:txBody>
          <a:bodyPr wrap="square" lIns="0" tIns="0" rIns="0" bIns="0" rtlCol="0" anchor="t"/>
          <a:lstStyle/>
          <a:p>
            <a:pPr indent="0" marL="0">
              <a:buNone/>
            </a:pPr>
            <a:r>
              <a:rPr lang="en-US" sz="1150" dirty="0">
                <a:solidFill>
                  <a:srgbClr val="E5E5E5"/>
                </a:solidFill>
                <a:latin typeface="Aptos" pitchFamily="34" charset="0"/>
                <a:ea typeface="Aptos" pitchFamily="34" charset="-122"/>
                <a:cs typeface="Aptos" pitchFamily="34" charset="-120"/>
              </a:rPr>
              <a:t>Each tool is buildable in 3–6 weeks on existing CRM data + an LLM wrapper. Delivered where advisors already work — Slack and email. Segmentation drives what each agent surfaces.</a:t>
            </a:r>
            <a:endParaRPr lang="en-US" sz="1150" dirty="0"/>
          </a:p>
        </p:txBody>
      </p:sp>
      <p:sp>
        <p:nvSpPr>
          <p:cNvPr id="6" name="Shape 4"/>
          <p:cNvSpPr/>
          <p:nvPr/>
        </p:nvSpPr>
        <p:spPr>
          <a:xfrm>
            <a:off x="457200" y="2606040"/>
            <a:ext cx="3703320" cy="3794760"/>
          </a:xfrm>
          <a:prstGeom prst="rect">
            <a:avLst/>
          </a:prstGeom>
          <a:solidFill>
            <a:srgbClr val="262626"/>
          </a:solidFill>
          <a:ln w="6350">
            <a:solidFill>
              <a:srgbClr val="404040"/>
            </a:solidFill>
            <a:prstDash val="solid"/>
          </a:ln>
        </p:spPr>
      </p:sp>
      <p:sp>
        <p:nvSpPr>
          <p:cNvPr id="7" name="Text 5"/>
          <p:cNvSpPr/>
          <p:nvPr/>
        </p:nvSpPr>
        <p:spPr>
          <a:xfrm>
            <a:off x="685800" y="2807208"/>
            <a:ext cx="457200" cy="228600"/>
          </a:xfrm>
          <a:prstGeom prst="rect">
            <a:avLst/>
          </a:prstGeom>
          <a:noFill/>
          <a:ln/>
        </p:spPr>
        <p:txBody>
          <a:bodyPr wrap="square" lIns="0" tIns="0" rIns="0" bIns="0" rtlCol="0" anchor="ctr"/>
          <a:lstStyle/>
          <a:p>
            <a:pPr indent="0" marL="0">
              <a:buNone/>
            </a:pPr>
            <a:r>
              <a:rPr lang="en-US" sz="1100" b="1" dirty="0">
                <a:solidFill>
                  <a:srgbClr val="B5DBC0"/>
                </a:solidFill>
                <a:latin typeface="Aptos" pitchFamily="34" charset="0"/>
                <a:ea typeface="Aptos" pitchFamily="34" charset="-122"/>
                <a:cs typeface="Aptos" pitchFamily="34" charset="-120"/>
              </a:rPr>
              <a:t>T1</a:t>
            </a:r>
            <a:endParaRPr lang="en-US" sz="1100" dirty="0"/>
          </a:p>
        </p:txBody>
      </p:sp>
      <p:sp>
        <p:nvSpPr>
          <p:cNvPr id="8" name="Text 6"/>
          <p:cNvSpPr/>
          <p:nvPr/>
        </p:nvSpPr>
        <p:spPr>
          <a:xfrm>
            <a:off x="685800" y="3063240"/>
            <a:ext cx="3246120" cy="411480"/>
          </a:xfrm>
          <a:prstGeom prst="rect">
            <a:avLst/>
          </a:prstGeom>
          <a:noFill/>
          <a:ln/>
        </p:spPr>
        <p:txBody>
          <a:bodyPr wrap="square" lIns="0" tIns="0" rIns="0" bIns="0" rtlCol="0" anchor="ctr"/>
          <a:lstStyle/>
          <a:p>
            <a:pPr indent="0" marL="0">
              <a:buNone/>
            </a:pPr>
            <a:r>
              <a:rPr lang="en-US" sz="2200" dirty="0">
                <a:solidFill>
                  <a:srgbClr val="FFFFFF"/>
                </a:solidFill>
                <a:latin typeface="Cambria" pitchFamily="34" charset="0"/>
                <a:ea typeface="Cambria" pitchFamily="34" charset="-122"/>
                <a:cs typeface="Cambria" pitchFamily="34" charset="-120"/>
              </a:rPr>
              <a:t>Advisor Brief</a:t>
            </a:r>
            <a:endParaRPr lang="en-US" sz="2200" dirty="0"/>
          </a:p>
        </p:txBody>
      </p:sp>
      <p:sp>
        <p:nvSpPr>
          <p:cNvPr id="9" name="Text 7"/>
          <p:cNvSpPr/>
          <p:nvPr/>
        </p:nvSpPr>
        <p:spPr>
          <a:xfrm>
            <a:off x="685800" y="3520440"/>
            <a:ext cx="3246120" cy="411480"/>
          </a:xfrm>
          <a:prstGeom prst="rect">
            <a:avLst/>
          </a:prstGeom>
          <a:noFill/>
          <a:ln/>
        </p:spPr>
        <p:txBody>
          <a:bodyPr wrap="square" lIns="0" tIns="0" rIns="0" bIns="0" rtlCol="0" anchor="t"/>
          <a:lstStyle/>
          <a:p>
            <a:pPr indent="0" marL="0">
              <a:buNone/>
            </a:pPr>
            <a:r>
              <a:rPr lang="en-US" sz="900" dirty="0">
                <a:solidFill>
                  <a:srgbClr val="B5DBC0"/>
                </a:solidFill>
                <a:latin typeface="Aptos" pitchFamily="34" charset="0"/>
                <a:ea typeface="Aptos" pitchFamily="34" charset="-122"/>
                <a:cs typeface="Aptos" pitchFamily="34" charset="-120"/>
              </a:rPr>
              <a:t>Slack DM (daily 7am)</a:t>
            </a:r>
            <a:endParaRPr lang="en-US" sz="900" dirty="0"/>
          </a:p>
          <a:p>
            <a:pPr indent="0" marL="0">
              <a:buNone/>
            </a:pPr>
            <a:r>
              <a:rPr lang="en-US" sz="900" dirty="0">
                <a:solidFill>
                  <a:srgbClr val="B5DBC0"/>
                </a:solidFill>
                <a:latin typeface="Aptos" pitchFamily="34" charset="0"/>
                <a:ea typeface="Aptos" pitchFamily="34" charset="-122"/>
                <a:cs typeface="Aptos" pitchFamily="34" charset="-120"/>
              </a:rPr>
              <a:t>+ Email (24h pre-meeting)</a:t>
            </a:r>
            <a:endParaRPr lang="en-US" sz="900" dirty="0"/>
          </a:p>
        </p:txBody>
      </p:sp>
      <p:sp>
        <p:nvSpPr>
          <p:cNvPr id="10" name="Text 8"/>
          <p:cNvSpPr/>
          <p:nvPr/>
        </p:nvSpPr>
        <p:spPr>
          <a:xfrm>
            <a:off x="685800" y="397764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PAIN</a:t>
            </a:r>
            <a:endParaRPr lang="en-US" sz="800" dirty="0"/>
          </a:p>
        </p:txBody>
      </p:sp>
      <p:sp>
        <p:nvSpPr>
          <p:cNvPr id="11" name="Text 9"/>
          <p:cNvSpPr/>
          <p:nvPr/>
        </p:nvSpPr>
        <p:spPr>
          <a:xfrm>
            <a:off x="685800" y="4142232"/>
            <a:ext cx="3246120" cy="457200"/>
          </a:xfrm>
          <a:prstGeom prst="rect">
            <a:avLst/>
          </a:prstGeom>
          <a:noFill/>
          <a:ln/>
        </p:spPr>
        <p:txBody>
          <a:bodyPr wrap="square" lIns="0" tIns="0" rIns="0" bIns="0" rtlCol="0" anchor="t"/>
          <a:lstStyle/>
          <a:p>
            <a:pPr indent="0" marL="0">
              <a:buNone/>
            </a:pPr>
            <a:r>
              <a:rPr lang="en-US" sz="900" dirty="0">
                <a:solidFill>
                  <a:srgbClr val="FFFFFF"/>
                </a:solidFill>
                <a:latin typeface="Aptos" pitchFamily="34" charset="0"/>
                <a:ea typeface="Aptos" pitchFamily="34" charset="-122"/>
                <a:cs typeface="Aptos" pitchFamily="34" charset="-120"/>
              </a:rPr>
              <a:t>Advisors spend 30–60 min prepping each meeting; quality varies wildly across the team. No system summarizes the day.</a:t>
            </a:r>
            <a:endParaRPr lang="en-US" sz="900" dirty="0"/>
          </a:p>
        </p:txBody>
      </p:sp>
      <p:sp>
        <p:nvSpPr>
          <p:cNvPr id="12" name="Text 10"/>
          <p:cNvSpPr/>
          <p:nvPr/>
        </p:nvSpPr>
        <p:spPr>
          <a:xfrm>
            <a:off x="685800" y="461772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HOW</a:t>
            </a:r>
            <a:endParaRPr lang="en-US" sz="800" dirty="0"/>
          </a:p>
        </p:txBody>
      </p:sp>
      <p:sp>
        <p:nvSpPr>
          <p:cNvPr id="13" name="Text 11"/>
          <p:cNvSpPr/>
          <p:nvPr/>
        </p:nvSpPr>
        <p:spPr>
          <a:xfrm>
            <a:off x="685800" y="4782312"/>
            <a:ext cx="3246120" cy="777240"/>
          </a:xfrm>
          <a:prstGeom prst="rect">
            <a:avLst/>
          </a:prstGeom>
          <a:noFill/>
          <a:ln/>
        </p:spPr>
        <p:txBody>
          <a:bodyPr wrap="square" lIns="0" tIns="0" rIns="0" bIns="0" rtlCol="0" anchor="t"/>
          <a:lstStyle/>
          <a:p>
            <a:pPr indent="0" marL="0">
              <a:buNone/>
            </a:pPr>
            <a:r>
              <a:rPr lang="en-US" sz="850" dirty="0">
                <a:solidFill>
                  <a:srgbClr val="FFFFFF"/>
                </a:solidFill>
                <a:latin typeface="Aptos" pitchFamily="34" charset="0"/>
                <a:ea typeface="Aptos" pitchFamily="34" charset="-122"/>
                <a:cs typeface="Aptos" pitchFamily="34" charset="-120"/>
              </a:rPr>
              <a:t>7am Slack DM: today's calendar, urgent book items, market events affecting your clients. 24h pre-meeting email: portfolio changes, life events, draft agenda. Segment-aware throughout.</a:t>
            </a:r>
            <a:endParaRPr lang="en-US" sz="850" dirty="0"/>
          </a:p>
        </p:txBody>
      </p:sp>
      <p:sp>
        <p:nvSpPr>
          <p:cNvPr id="14" name="Text 12"/>
          <p:cNvSpPr/>
          <p:nvPr/>
        </p:nvSpPr>
        <p:spPr>
          <a:xfrm>
            <a:off x="685800" y="557784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V1 BUILD</a:t>
            </a:r>
            <a:endParaRPr lang="en-US" sz="800" dirty="0"/>
          </a:p>
        </p:txBody>
      </p:sp>
      <p:sp>
        <p:nvSpPr>
          <p:cNvPr id="15" name="Text 13"/>
          <p:cNvSpPr/>
          <p:nvPr/>
        </p:nvSpPr>
        <p:spPr>
          <a:xfrm>
            <a:off x="685800" y="5742432"/>
            <a:ext cx="3246120" cy="411480"/>
          </a:xfrm>
          <a:prstGeom prst="rect">
            <a:avLst/>
          </a:prstGeom>
          <a:noFill/>
          <a:ln/>
        </p:spPr>
        <p:txBody>
          <a:bodyPr wrap="square" lIns="0" tIns="0" rIns="0" bIns="0" rtlCol="0" anchor="t"/>
          <a:lstStyle/>
          <a:p>
            <a:pPr indent="0" marL="0">
              <a:buNone/>
            </a:pPr>
            <a:r>
              <a:rPr lang="en-US" sz="850" dirty="0">
                <a:solidFill>
                  <a:srgbClr val="E5E5E5"/>
                </a:solidFill>
                <a:latin typeface="Aptos" pitchFamily="34" charset="0"/>
                <a:ea typeface="Aptos" pitchFamily="34" charset="-122"/>
                <a:cs typeface="Aptos" pitchFamily="34" charset="-120"/>
              </a:rPr>
              <a:t>Calendar trigger → CRM query → segment-aware LLM → Slack/Gmail. 3 weeks.</a:t>
            </a:r>
            <a:endParaRPr lang="en-US" sz="850" dirty="0"/>
          </a:p>
        </p:txBody>
      </p:sp>
      <p:sp>
        <p:nvSpPr>
          <p:cNvPr id="16" name="Shape 14"/>
          <p:cNvSpPr/>
          <p:nvPr/>
        </p:nvSpPr>
        <p:spPr>
          <a:xfrm>
            <a:off x="685800" y="6016752"/>
            <a:ext cx="3246120" cy="9144"/>
          </a:xfrm>
          <a:prstGeom prst="rect">
            <a:avLst/>
          </a:prstGeom>
          <a:solidFill>
            <a:srgbClr val="404040"/>
          </a:solidFill>
          <a:ln w="12700">
            <a:solidFill>
              <a:srgbClr val="404040"/>
            </a:solidFill>
            <a:prstDash val="solid"/>
          </a:ln>
        </p:spPr>
      </p:sp>
      <p:sp>
        <p:nvSpPr>
          <p:cNvPr id="17" name="Text 15"/>
          <p:cNvSpPr/>
          <p:nvPr/>
        </p:nvSpPr>
        <p:spPr>
          <a:xfrm>
            <a:off x="685800" y="6080760"/>
            <a:ext cx="3246120" cy="256032"/>
          </a:xfrm>
          <a:prstGeom prst="rect">
            <a:avLst/>
          </a:prstGeom>
          <a:noFill/>
          <a:ln/>
        </p:spPr>
        <p:txBody>
          <a:bodyPr wrap="square" lIns="0" tIns="0" rIns="0" bIns="0" rtlCol="0" anchor="t"/>
          <a:lstStyle/>
          <a:p>
            <a:pPr indent="0" marL="0">
              <a:buNone/>
            </a:pPr>
            <a:r>
              <a:rPr lang="en-US" sz="900" b="1" dirty="0">
                <a:solidFill>
                  <a:srgbClr val="B5DBC0"/>
                </a:solidFill>
                <a:latin typeface="Aptos" pitchFamily="34" charset="0"/>
                <a:ea typeface="Aptos" pitchFamily="34" charset="-122"/>
                <a:cs typeface="Aptos" pitchFamily="34" charset="-120"/>
              </a:rPr>
              <a:t>Prep time · 45 min → 8 min</a:t>
            </a:r>
            <a:endParaRPr lang="en-US" sz="900" dirty="0"/>
          </a:p>
        </p:txBody>
      </p:sp>
      <p:sp>
        <p:nvSpPr>
          <p:cNvPr id="18" name="Shape 16"/>
          <p:cNvSpPr/>
          <p:nvPr/>
        </p:nvSpPr>
        <p:spPr>
          <a:xfrm>
            <a:off x="4251960" y="2606040"/>
            <a:ext cx="3703320" cy="3794760"/>
          </a:xfrm>
          <a:prstGeom prst="rect">
            <a:avLst/>
          </a:prstGeom>
          <a:solidFill>
            <a:srgbClr val="262626"/>
          </a:solidFill>
          <a:ln w="6350">
            <a:solidFill>
              <a:srgbClr val="404040"/>
            </a:solidFill>
            <a:prstDash val="solid"/>
          </a:ln>
        </p:spPr>
      </p:sp>
      <p:sp>
        <p:nvSpPr>
          <p:cNvPr id="19" name="Text 17"/>
          <p:cNvSpPr/>
          <p:nvPr/>
        </p:nvSpPr>
        <p:spPr>
          <a:xfrm>
            <a:off x="4480560" y="2807208"/>
            <a:ext cx="457200" cy="228600"/>
          </a:xfrm>
          <a:prstGeom prst="rect">
            <a:avLst/>
          </a:prstGeom>
          <a:noFill/>
          <a:ln/>
        </p:spPr>
        <p:txBody>
          <a:bodyPr wrap="square" lIns="0" tIns="0" rIns="0" bIns="0" rtlCol="0" anchor="ctr"/>
          <a:lstStyle/>
          <a:p>
            <a:pPr indent="0" marL="0">
              <a:buNone/>
            </a:pPr>
            <a:r>
              <a:rPr lang="en-US" sz="1100" b="1" dirty="0">
                <a:solidFill>
                  <a:srgbClr val="B5DBC0"/>
                </a:solidFill>
                <a:latin typeface="Aptos" pitchFamily="34" charset="0"/>
                <a:ea typeface="Aptos" pitchFamily="34" charset="-122"/>
                <a:cs typeface="Aptos" pitchFamily="34" charset="-120"/>
              </a:rPr>
              <a:t>T2</a:t>
            </a:r>
            <a:endParaRPr lang="en-US" sz="1100" dirty="0"/>
          </a:p>
        </p:txBody>
      </p:sp>
      <p:sp>
        <p:nvSpPr>
          <p:cNvPr id="20" name="Text 18"/>
          <p:cNvSpPr/>
          <p:nvPr/>
        </p:nvSpPr>
        <p:spPr>
          <a:xfrm>
            <a:off x="4480560" y="3063240"/>
            <a:ext cx="3246120" cy="411480"/>
          </a:xfrm>
          <a:prstGeom prst="rect">
            <a:avLst/>
          </a:prstGeom>
          <a:noFill/>
          <a:ln/>
        </p:spPr>
        <p:txBody>
          <a:bodyPr wrap="square" lIns="0" tIns="0" rIns="0" bIns="0" rtlCol="0" anchor="ctr"/>
          <a:lstStyle/>
          <a:p>
            <a:pPr indent="0" marL="0">
              <a:buNone/>
            </a:pPr>
            <a:r>
              <a:rPr lang="en-US" sz="2200" dirty="0">
                <a:solidFill>
                  <a:srgbClr val="FFFFFF"/>
                </a:solidFill>
                <a:latin typeface="Cambria" pitchFamily="34" charset="0"/>
                <a:ea typeface="Cambria" pitchFamily="34" charset="-122"/>
                <a:cs typeface="Cambria" pitchFamily="34" charset="-120"/>
              </a:rPr>
              <a:t>Tax Opportunity Radar</a:t>
            </a:r>
            <a:endParaRPr lang="en-US" sz="2200" dirty="0"/>
          </a:p>
        </p:txBody>
      </p:sp>
      <p:sp>
        <p:nvSpPr>
          <p:cNvPr id="21" name="Text 19"/>
          <p:cNvSpPr/>
          <p:nvPr/>
        </p:nvSpPr>
        <p:spPr>
          <a:xfrm>
            <a:off x="4480560" y="3520440"/>
            <a:ext cx="3246120" cy="411480"/>
          </a:xfrm>
          <a:prstGeom prst="rect">
            <a:avLst/>
          </a:prstGeom>
          <a:noFill/>
          <a:ln/>
        </p:spPr>
        <p:txBody>
          <a:bodyPr wrap="square" lIns="0" tIns="0" rIns="0" bIns="0" rtlCol="0" anchor="t"/>
          <a:lstStyle/>
          <a:p>
            <a:pPr indent="0" marL="0">
              <a:buNone/>
            </a:pPr>
            <a:r>
              <a:rPr lang="en-US" sz="900" dirty="0">
                <a:solidFill>
                  <a:srgbClr val="B5DBC0"/>
                </a:solidFill>
                <a:latin typeface="Aptos" pitchFamily="34" charset="0"/>
                <a:ea typeface="Aptos" pitchFamily="34" charset="-122"/>
                <a:cs typeface="Aptos" pitchFamily="34" charset="-120"/>
              </a:rPr>
              <a:t>Email (weekly digest + ad-hoc alerts)</a:t>
            </a:r>
            <a:endParaRPr lang="en-US" sz="900" dirty="0"/>
          </a:p>
        </p:txBody>
      </p:sp>
      <p:sp>
        <p:nvSpPr>
          <p:cNvPr id="22" name="Text 20"/>
          <p:cNvSpPr/>
          <p:nvPr/>
        </p:nvSpPr>
        <p:spPr>
          <a:xfrm>
            <a:off x="4480560" y="397764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PAIN</a:t>
            </a:r>
            <a:endParaRPr lang="en-US" sz="800" dirty="0"/>
          </a:p>
        </p:txBody>
      </p:sp>
      <p:sp>
        <p:nvSpPr>
          <p:cNvPr id="23" name="Text 21"/>
          <p:cNvSpPr/>
          <p:nvPr/>
        </p:nvSpPr>
        <p:spPr>
          <a:xfrm>
            <a:off x="4480560" y="4142232"/>
            <a:ext cx="3246120" cy="457200"/>
          </a:xfrm>
          <a:prstGeom prst="rect">
            <a:avLst/>
          </a:prstGeom>
          <a:noFill/>
          <a:ln/>
        </p:spPr>
        <p:txBody>
          <a:bodyPr wrap="square" lIns="0" tIns="0" rIns="0" bIns="0" rtlCol="0" anchor="t"/>
          <a:lstStyle/>
          <a:p>
            <a:pPr indent="0" marL="0">
              <a:buNone/>
            </a:pPr>
            <a:r>
              <a:rPr lang="en-US" sz="900" dirty="0">
                <a:solidFill>
                  <a:srgbClr val="FFFFFF"/>
                </a:solidFill>
                <a:latin typeface="Aptos" pitchFamily="34" charset="0"/>
                <a:ea typeface="Aptos" pitchFamily="34" charset="-122"/>
                <a:cs typeface="Aptos" pitchFamily="34" charset="-120"/>
              </a:rPr>
              <a:t>Tax-loss harvesting, contribution gaps, asset-location wins go missed. No system watches every account every day.</a:t>
            </a:r>
            <a:endParaRPr lang="en-US" sz="900" dirty="0"/>
          </a:p>
        </p:txBody>
      </p:sp>
      <p:sp>
        <p:nvSpPr>
          <p:cNvPr id="24" name="Text 22"/>
          <p:cNvSpPr/>
          <p:nvPr/>
        </p:nvSpPr>
        <p:spPr>
          <a:xfrm>
            <a:off x="4480560" y="461772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HOW</a:t>
            </a:r>
            <a:endParaRPr lang="en-US" sz="800" dirty="0"/>
          </a:p>
        </p:txBody>
      </p:sp>
      <p:sp>
        <p:nvSpPr>
          <p:cNvPr id="25" name="Text 23"/>
          <p:cNvSpPr/>
          <p:nvPr/>
        </p:nvSpPr>
        <p:spPr>
          <a:xfrm>
            <a:off x="4480560" y="4782312"/>
            <a:ext cx="3246120" cy="777240"/>
          </a:xfrm>
          <a:prstGeom prst="rect">
            <a:avLst/>
          </a:prstGeom>
          <a:noFill/>
          <a:ln/>
        </p:spPr>
        <p:txBody>
          <a:bodyPr wrap="square" lIns="0" tIns="0" rIns="0" bIns="0" rtlCol="0" anchor="t"/>
          <a:lstStyle/>
          <a:p>
            <a:pPr indent="0" marL="0">
              <a:buNone/>
            </a:pPr>
            <a:r>
              <a:rPr lang="en-US" sz="850" dirty="0">
                <a:solidFill>
                  <a:srgbClr val="FFFFFF"/>
                </a:solidFill>
                <a:latin typeface="Aptos" pitchFamily="34" charset="0"/>
                <a:ea typeface="Aptos" pitchFamily="34" charset="-122"/>
                <a:cs typeface="Aptos" pitchFamily="34" charset="-120"/>
              </a:rPr>
              <a:t>Continuous scan across all advised HHs. Drafts personalized messages — Builders for liquidity-event timing, Compounders for contribution gaps, Stewards for charitable bundling. Advisor reviews + sends.</a:t>
            </a:r>
            <a:endParaRPr lang="en-US" sz="850" dirty="0"/>
          </a:p>
        </p:txBody>
      </p:sp>
      <p:sp>
        <p:nvSpPr>
          <p:cNvPr id="26" name="Text 24"/>
          <p:cNvSpPr/>
          <p:nvPr/>
        </p:nvSpPr>
        <p:spPr>
          <a:xfrm>
            <a:off x="4480560" y="557784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V1 BUILD</a:t>
            </a:r>
            <a:endParaRPr lang="en-US" sz="800" dirty="0"/>
          </a:p>
        </p:txBody>
      </p:sp>
      <p:sp>
        <p:nvSpPr>
          <p:cNvPr id="27" name="Text 25"/>
          <p:cNvSpPr/>
          <p:nvPr/>
        </p:nvSpPr>
        <p:spPr>
          <a:xfrm>
            <a:off x="4480560" y="5742432"/>
            <a:ext cx="3246120" cy="411480"/>
          </a:xfrm>
          <a:prstGeom prst="rect">
            <a:avLst/>
          </a:prstGeom>
          <a:noFill/>
          <a:ln/>
        </p:spPr>
        <p:txBody>
          <a:bodyPr wrap="square" lIns="0" tIns="0" rIns="0" bIns="0" rtlCol="0" anchor="t"/>
          <a:lstStyle/>
          <a:p>
            <a:pPr indent="0" marL="0">
              <a:buNone/>
            </a:pPr>
            <a:r>
              <a:rPr lang="en-US" sz="850" dirty="0">
                <a:solidFill>
                  <a:srgbClr val="E5E5E5"/>
                </a:solidFill>
                <a:latin typeface="Aptos" pitchFamily="34" charset="0"/>
                <a:ea typeface="Aptos" pitchFamily="34" charset="-122"/>
                <a:cs typeface="Aptos" pitchFamily="34" charset="-120"/>
              </a:rPr>
              <a:t>Daily cron over portfolio DB + LLM drafting in advisor's voice. 4 weeks.</a:t>
            </a:r>
            <a:endParaRPr lang="en-US" sz="850" dirty="0"/>
          </a:p>
        </p:txBody>
      </p:sp>
      <p:sp>
        <p:nvSpPr>
          <p:cNvPr id="28" name="Shape 26"/>
          <p:cNvSpPr/>
          <p:nvPr/>
        </p:nvSpPr>
        <p:spPr>
          <a:xfrm>
            <a:off x="4480560" y="6016752"/>
            <a:ext cx="3246120" cy="9144"/>
          </a:xfrm>
          <a:prstGeom prst="rect">
            <a:avLst/>
          </a:prstGeom>
          <a:solidFill>
            <a:srgbClr val="404040"/>
          </a:solidFill>
          <a:ln w="12700">
            <a:solidFill>
              <a:srgbClr val="404040"/>
            </a:solidFill>
            <a:prstDash val="solid"/>
          </a:ln>
        </p:spPr>
      </p:sp>
      <p:sp>
        <p:nvSpPr>
          <p:cNvPr id="29" name="Text 27"/>
          <p:cNvSpPr/>
          <p:nvPr/>
        </p:nvSpPr>
        <p:spPr>
          <a:xfrm>
            <a:off x="4480560" y="6080760"/>
            <a:ext cx="3246120" cy="256032"/>
          </a:xfrm>
          <a:prstGeom prst="rect">
            <a:avLst/>
          </a:prstGeom>
          <a:noFill/>
          <a:ln/>
        </p:spPr>
        <p:txBody>
          <a:bodyPr wrap="square" lIns="0" tIns="0" rIns="0" bIns="0" rtlCol="0" anchor="t"/>
          <a:lstStyle/>
          <a:p>
            <a:pPr indent="0" marL="0">
              <a:buNone/>
            </a:pPr>
            <a:r>
              <a:rPr lang="en-US" sz="900" b="1" dirty="0">
                <a:solidFill>
                  <a:srgbClr val="B5DBC0"/>
                </a:solidFill>
                <a:latin typeface="Aptos" pitchFamily="34" charset="0"/>
                <a:ea typeface="Aptos" pitchFamily="34" charset="-122"/>
                <a:cs typeface="Aptos" pitchFamily="34" charset="-120"/>
              </a:rPr>
              <a:t>Tax saved per HH · +$3K avg/yr</a:t>
            </a:r>
            <a:endParaRPr lang="en-US" sz="900" dirty="0"/>
          </a:p>
        </p:txBody>
      </p:sp>
      <p:sp>
        <p:nvSpPr>
          <p:cNvPr id="30" name="Shape 28"/>
          <p:cNvSpPr/>
          <p:nvPr/>
        </p:nvSpPr>
        <p:spPr>
          <a:xfrm>
            <a:off x="8046720" y="2606040"/>
            <a:ext cx="3703320" cy="3794760"/>
          </a:xfrm>
          <a:prstGeom prst="rect">
            <a:avLst/>
          </a:prstGeom>
          <a:solidFill>
            <a:srgbClr val="262626"/>
          </a:solidFill>
          <a:ln w="6350">
            <a:solidFill>
              <a:srgbClr val="404040"/>
            </a:solidFill>
            <a:prstDash val="solid"/>
          </a:ln>
        </p:spPr>
      </p:sp>
      <p:sp>
        <p:nvSpPr>
          <p:cNvPr id="31" name="Text 29"/>
          <p:cNvSpPr/>
          <p:nvPr/>
        </p:nvSpPr>
        <p:spPr>
          <a:xfrm>
            <a:off x="8275320" y="2807208"/>
            <a:ext cx="457200" cy="228600"/>
          </a:xfrm>
          <a:prstGeom prst="rect">
            <a:avLst/>
          </a:prstGeom>
          <a:noFill/>
          <a:ln/>
        </p:spPr>
        <p:txBody>
          <a:bodyPr wrap="square" lIns="0" tIns="0" rIns="0" bIns="0" rtlCol="0" anchor="ctr"/>
          <a:lstStyle/>
          <a:p>
            <a:pPr indent="0" marL="0">
              <a:buNone/>
            </a:pPr>
            <a:r>
              <a:rPr lang="en-US" sz="1100" b="1" dirty="0">
                <a:solidFill>
                  <a:srgbClr val="B5DBC0"/>
                </a:solidFill>
                <a:latin typeface="Aptos" pitchFamily="34" charset="0"/>
                <a:ea typeface="Aptos" pitchFamily="34" charset="-122"/>
                <a:cs typeface="Aptos" pitchFamily="34" charset="-120"/>
              </a:rPr>
              <a:t>T3</a:t>
            </a:r>
            <a:endParaRPr lang="en-US" sz="1100" dirty="0"/>
          </a:p>
        </p:txBody>
      </p:sp>
      <p:sp>
        <p:nvSpPr>
          <p:cNvPr id="32" name="Text 30"/>
          <p:cNvSpPr/>
          <p:nvPr/>
        </p:nvSpPr>
        <p:spPr>
          <a:xfrm>
            <a:off x="8275320" y="3063240"/>
            <a:ext cx="3246120" cy="411480"/>
          </a:xfrm>
          <a:prstGeom prst="rect">
            <a:avLst/>
          </a:prstGeom>
          <a:noFill/>
          <a:ln/>
        </p:spPr>
        <p:txBody>
          <a:bodyPr wrap="square" lIns="0" tIns="0" rIns="0" bIns="0" rtlCol="0" anchor="ctr"/>
          <a:lstStyle/>
          <a:p>
            <a:pPr indent="0" marL="0">
              <a:buNone/>
            </a:pPr>
            <a:r>
              <a:rPr lang="en-US" sz="2200" dirty="0">
                <a:solidFill>
                  <a:srgbClr val="FFFFFF"/>
                </a:solidFill>
                <a:latin typeface="Cambria" pitchFamily="34" charset="0"/>
                <a:ea typeface="Cambria" pitchFamily="34" charset="-122"/>
                <a:cs typeface="Cambria" pitchFamily="34" charset="-120"/>
              </a:rPr>
              <a:t>Atlas Co-pilot</a:t>
            </a:r>
            <a:endParaRPr lang="en-US" sz="2200" dirty="0"/>
          </a:p>
        </p:txBody>
      </p:sp>
      <p:sp>
        <p:nvSpPr>
          <p:cNvPr id="33" name="Text 31"/>
          <p:cNvSpPr/>
          <p:nvPr/>
        </p:nvSpPr>
        <p:spPr>
          <a:xfrm>
            <a:off x="8275320" y="3520440"/>
            <a:ext cx="3246120" cy="411480"/>
          </a:xfrm>
          <a:prstGeom prst="rect">
            <a:avLst/>
          </a:prstGeom>
          <a:noFill/>
          <a:ln/>
        </p:spPr>
        <p:txBody>
          <a:bodyPr wrap="square" lIns="0" tIns="0" rIns="0" bIns="0" rtlCol="0" anchor="t"/>
          <a:lstStyle/>
          <a:p>
            <a:pPr indent="0" marL="0">
              <a:buNone/>
            </a:pPr>
            <a:r>
              <a:rPr lang="en-US" sz="900" dirty="0">
                <a:solidFill>
                  <a:srgbClr val="B5DBC0"/>
                </a:solidFill>
                <a:latin typeface="Aptos" pitchFamily="34" charset="0"/>
                <a:ea typeface="Aptos" pitchFamily="34" charset="-122"/>
                <a:cs typeface="Aptos" pitchFamily="34" charset="-120"/>
              </a:rPr>
              <a:t>In-app chat (client + advisor)</a:t>
            </a:r>
            <a:endParaRPr lang="en-US" sz="900" dirty="0"/>
          </a:p>
        </p:txBody>
      </p:sp>
      <p:sp>
        <p:nvSpPr>
          <p:cNvPr id="34" name="Text 32"/>
          <p:cNvSpPr/>
          <p:nvPr/>
        </p:nvSpPr>
        <p:spPr>
          <a:xfrm>
            <a:off x="8275320" y="397764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PAIN</a:t>
            </a:r>
            <a:endParaRPr lang="en-US" sz="800" dirty="0"/>
          </a:p>
        </p:txBody>
      </p:sp>
      <p:sp>
        <p:nvSpPr>
          <p:cNvPr id="35" name="Text 33"/>
          <p:cNvSpPr/>
          <p:nvPr/>
        </p:nvSpPr>
        <p:spPr>
          <a:xfrm>
            <a:off x="8275320" y="4142232"/>
            <a:ext cx="3246120" cy="457200"/>
          </a:xfrm>
          <a:prstGeom prst="rect">
            <a:avLst/>
          </a:prstGeom>
          <a:noFill/>
          <a:ln/>
        </p:spPr>
        <p:txBody>
          <a:bodyPr wrap="square" lIns="0" tIns="0" rIns="0" bIns="0" rtlCol="0" anchor="t"/>
          <a:lstStyle/>
          <a:p>
            <a:pPr indent="0" marL="0">
              <a:buNone/>
            </a:pPr>
            <a:r>
              <a:rPr lang="en-US" sz="900" dirty="0">
                <a:solidFill>
                  <a:srgbClr val="FFFFFF"/>
                </a:solidFill>
                <a:latin typeface="Aptos" pitchFamily="34" charset="0"/>
                <a:ea typeface="Aptos" pitchFamily="34" charset="-122"/>
                <a:cs typeface="Aptos" pitchFamily="34" charset="-120"/>
              </a:rPr>
              <a:t>Clients ask questions at 11pm. Advisors get pinged outside hours. Most questions never get asked at all.</a:t>
            </a:r>
            <a:endParaRPr lang="en-US" sz="900" dirty="0"/>
          </a:p>
        </p:txBody>
      </p:sp>
      <p:sp>
        <p:nvSpPr>
          <p:cNvPr id="36" name="Text 34"/>
          <p:cNvSpPr/>
          <p:nvPr/>
        </p:nvSpPr>
        <p:spPr>
          <a:xfrm>
            <a:off x="8275320" y="461772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HOW</a:t>
            </a:r>
            <a:endParaRPr lang="en-US" sz="800" dirty="0"/>
          </a:p>
        </p:txBody>
      </p:sp>
      <p:sp>
        <p:nvSpPr>
          <p:cNvPr id="37" name="Text 35"/>
          <p:cNvSpPr/>
          <p:nvPr/>
        </p:nvSpPr>
        <p:spPr>
          <a:xfrm>
            <a:off x="8275320" y="4782312"/>
            <a:ext cx="3246120" cy="777240"/>
          </a:xfrm>
          <a:prstGeom prst="rect">
            <a:avLst/>
          </a:prstGeom>
          <a:noFill/>
          <a:ln/>
        </p:spPr>
        <p:txBody>
          <a:bodyPr wrap="square" lIns="0" tIns="0" rIns="0" bIns="0" rtlCol="0" anchor="t"/>
          <a:lstStyle/>
          <a:p>
            <a:pPr indent="0" marL="0">
              <a:buNone/>
            </a:pPr>
            <a:r>
              <a:rPr lang="en-US" sz="850" dirty="0">
                <a:solidFill>
                  <a:srgbClr val="FFFFFF"/>
                </a:solidFill>
                <a:latin typeface="Aptos" pitchFamily="34" charset="0"/>
                <a:ea typeface="Aptos" pitchFamily="34" charset="-122"/>
                <a:cs typeface="Aptos" pitchFamily="34" charset="-120"/>
              </a:rPr>
              <a:t>Client-facing AI grounded in portfolio + plan + advisor notes. Cites sources. Per-segment escalation thresholds — Stewards escalate at lower stakes than Builders. Same model serves the advisor.</a:t>
            </a:r>
            <a:endParaRPr lang="en-US" sz="850" dirty="0"/>
          </a:p>
        </p:txBody>
      </p:sp>
      <p:sp>
        <p:nvSpPr>
          <p:cNvPr id="38" name="Text 36"/>
          <p:cNvSpPr/>
          <p:nvPr/>
        </p:nvSpPr>
        <p:spPr>
          <a:xfrm>
            <a:off x="8275320" y="557784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V1 BUILD</a:t>
            </a:r>
            <a:endParaRPr lang="en-US" sz="800" dirty="0"/>
          </a:p>
        </p:txBody>
      </p:sp>
      <p:sp>
        <p:nvSpPr>
          <p:cNvPr id="39" name="Text 37"/>
          <p:cNvSpPr/>
          <p:nvPr/>
        </p:nvSpPr>
        <p:spPr>
          <a:xfrm>
            <a:off x="8275320" y="5742432"/>
            <a:ext cx="3246120" cy="411480"/>
          </a:xfrm>
          <a:prstGeom prst="rect">
            <a:avLst/>
          </a:prstGeom>
          <a:noFill/>
          <a:ln/>
        </p:spPr>
        <p:txBody>
          <a:bodyPr wrap="square" lIns="0" tIns="0" rIns="0" bIns="0" rtlCol="0" anchor="t"/>
          <a:lstStyle/>
          <a:p>
            <a:pPr indent="0" marL="0">
              <a:buNone/>
            </a:pPr>
            <a:r>
              <a:rPr lang="en-US" sz="850" dirty="0">
                <a:solidFill>
                  <a:srgbClr val="E5E5E5"/>
                </a:solidFill>
                <a:latin typeface="Aptos" pitchFamily="34" charset="0"/>
                <a:ea typeface="Aptos" pitchFamily="34" charset="-122"/>
                <a:cs typeface="Aptos" pitchFamily="34" charset="-120"/>
              </a:rPr>
              <a:t>RAG over CRM + portfolio + transcripts. Approval queue. 6 weeks.</a:t>
            </a:r>
            <a:endParaRPr lang="en-US" sz="850" dirty="0"/>
          </a:p>
        </p:txBody>
      </p:sp>
      <p:sp>
        <p:nvSpPr>
          <p:cNvPr id="40" name="Shape 38"/>
          <p:cNvSpPr/>
          <p:nvPr/>
        </p:nvSpPr>
        <p:spPr>
          <a:xfrm>
            <a:off x="8275320" y="6016752"/>
            <a:ext cx="3246120" cy="9144"/>
          </a:xfrm>
          <a:prstGeom prst="rect">
            <a:avLst/>
          </a:prstGeom>
          <a:solidFill>
            <a:srgbClr val="404040"/>
          </a:solidFill>
          <a:ln w="12700">
            <a:solidFill>
              <a:srgbClr val="404040"/>
            </a:solidFill>
            <a:prstDash val="solid"/>
          </a:ln>
        </p:spPr>
      </p:sp>
      <p:sp>
        <p:nvSpPr>
          <p:cNvPr id="41" name="Text 39"/>
          <p:cNvSpPr/>
          <p:nvPr/>
        </p:nvSpPr>
        <p:spPr>
          <a:xfrm>
            <a:off x="8275320" y="6080760"/>
            <a:ext cx="3246120" cy="256032"/>
          </a:xfrm>
          <a:prstGeom prst="rect">
            <a:avLst/>
          </a:prstGeom>
          <a:noFill/>
          <a:ln/>
        </p:spPr>
        <p:txBody>
          <a:bodyPr wrap="square" lIns="0" tIns="0" rIns="0" bIns="0" rtlCol="0" anchor="t"/>
          <a:lstStyle/>
          <a:p>
            <a:pPr indent="0" marL="0">
              <a:buNone/>
            </a:pPr>
            <a:r>
              <a:rPr lang="en-US" sz="900" b="1" dirty="0">
                <a:solidFill>
                  <a:srgbClr val="B5DBC0"/>
                </a:solidFill>
                <a:latin typeface="Aptos" pitchFamily="34" charset="0"/>
                <a:ea typeface="Aptos" pitchFamily="34" charset="-122"/>
                <a:cs typeface="Aptos" pitchFamily="34" charset="-120"/>
              </a:rPr>
              <a:t>Resolved w/o escalation · &gt;70%</a:t>
            </a:r>
            <a:endParaRPr lang="en-US" sz="900" dirty="0"/>
          </a:p>
        </p:txBody>
      </p:sp>
      <p:sp>
        <p:nvSpPr>
          <p:cNvPr id="42" name="Text 40"/>
          <p:cNvSpPr/>
          <p:nvPr/>
        </p:nvSpPr>
        <p:spPr>
          <a:xfrm>
            <a:off x="457200" y="6446520"/>
            <a:ext cx="1280160" cy="228600"/>
          </a:xfrm>
          <a:prstGeom prst="rect">
            <a:avLst/>
          </a:prstGeom>
          <a:noFill/>
          <a:ln/>
        </p:spPr>
        <p:txBody>
          <a:bodyPr wrap="square" lIns="0" tIns="0" rIns="0" bIns="0" rtlCol="0" anchor="ctr"/>
          <a:lstStyle/>
          <a:p>
            <a:pPr indent="0" marL="0">
              <a:buNone/>
            </a:pPr>
            <a:r>
              <a:rPr lang="en-US" sz="850" b="1" spc="200" kern="0" dirty="0">
                <a:solidFill>
                  <a:srgbClr val="B5DBC0"/>
                </a:solidFill>
                <a:latin typeface="Aptos" pitchFamily="34" charset="0"/>
                <a:ea typeface="Aptos" pitchFamily="34" charset="-122"/>
                <a:cs typeface="Aptos" pitchFamily="34" charset="-120"/>
              </a:rPr>
              <a:t>ALREADY BUILT</a:t>
            </a:r>
            <a:endParaRPr lang="en-US" sz="850" dirty="0"/>
          </a:p>
        </p:txBody>
      </p:sp>
      <p:sp>
        <p:nvSpPr>
          <p:cNvPr id="43" name="Text 41"/>
          <p:cNvSpPr/>
          <p:nvPr/>
        </p:nvSpPr>
        <p:spPr>
          <a:xfrm>
            <a:off x="1783080" y="6446520"/>
            <a:ext cx="9601200" cy="274320"/>
          </a:xfrm>
          <a:prstGeom prst="rect">
            <a:avLst/>
          </a:prstGeom>
          <a:noFill/>
          <a:ln/>
        </p:spPr>
        <p:txBody>
          <a:bodyPr wrap="square" lIns="0" tIns="0" rIns="0" bIns="0" rtlCol="0" anchor="t"/>
          <a:lstStyle/>
          <a:p>
            <a:pPr indent="0" marL="0">
              <a:buNone/>
            </a:pPr>
            <a:r>
              <a:rPr lang="en-US" sz="850" dirty="0">
                <a:solidFill>
                  <a:srgbClr val="E5E5E5"/>
                </a:solidFill>
                <a:latin typeface="Aptos" pitchFamily="34" charset="0"/>
                <a:ea typeface="Aptos" pitchFamily="34" charset="-122"/>
                <a:cs typeface="Aptos" pitchFamily="34" charset="-120"/>
              </a:rPr>
              <a:t>Pre-Meeting Brief running in n8n + GPT (built on receipt of this brief) · Facebook Ad Library scraper in production at Snapchat · multi-agent workflows in n8n + LangGraph.</a:t>
            </a:r>
            <a:endParaRPr lang="en-US" sz="850" dirty="0"/>
          </a:p>
        </p:txBody>
      </p:sp>
      <p:sp>
        <p:nvSpPr>
          <p:cNvPr id="44" name="Text 42"/>
          <p:cNvSpPr/>
          <p:nvPr/>
        </p:nvSpPr>
        <p:spPr>
          <a:xfrm>
            <a:off x="11430000" y="6565392"/>
            <a:ext cx="640080" cy="228600"/>
          </a:xfrm>
          <a:prstGeom prst="rect">
            <a:avLst/>
          </a:prstGeom>
          <a:noFill/>
          <a:ln/>
        </p:spPr>
        <p:txBody>
          <a:bodyPr wrap="square" lIns="0" tIns="0" rIns="0" bIns="0" rtlCol="0" anchor="ctr"/>
          <a:lstStyle/>
          <a:p>
            <a:pPr algn="r" indent="0" marL="0">
              <a:buNone/>
            </a:pPr>
            <a:r>
              <a:rPr lang="en-US" sz="900" spc="300" kern="0" dirty="0">
                <a:solidFill>
                  <a:srgbClr val="737373"/>
                </a:solidFill>
                <a:latin typeface="Aptos" pitchFamily="34" charset="0"/>
                <a:ea typeface="Aptos" pitchFamily="34" charset="-122"/>
                <a:cs typeface="Aptos" pitchFamily="34" charset="-120"/>
              </a:rPr>
              <a:t>02 / 3</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411480"/>
            <a:ext cx="6400800" cy="228600"/>
          </a:xfrm>
          <a:prstGeom prst="rect">
            <a:avLst/>
          </a:prstGeom>
          <a:noFill/>
          <a:ln/>
        </p:spPr>
        <p:txBody>
          <a:bodyPr wrap="square" lIns="0" tIns="0" rIns="0" bIns="0" rtlCol="0" anchor="ctr"/>
          <a:lstStyle/>
          <a:p>
            <a:pPr indent="0" marL="0">
              <a:buNone/>
            </a:pPr>
            <a:r>
              <a:rPr lang="en-US" sz="950" b="1" spc="600" kern="0" dirty="0">
                <a:solidFill>
                  <a:srgbClr val="1F5C3D"/>
                </a:solidFill>
                <a:latin typeface="Aptos" pitchFamily="34" charset="0"/>
                <a:ea typeface="Aptos" pitchFamily="34" charset="-122"/>
                <a:cs typeface="Aptos" pitchFamily="34" charset="-120"/>
              </a:rPr>
              <a:t>03  ·  TOP THREE DIGITAL ADVICE FEATURES</a:t>
            </a:r>
            <a:endParaRPr lang="en-US" sz="950" dirty="0"/>
          </a:p>
        </p:txBody>
      </p:sp>
      <p:sp>
        <p:nvSpPr>
          <p:cNvPr id="3" name="Text 1"/>
          <p:cNvSpPr/>
          <p:nvPr/>
        </p:nvSpPr>
        <p:spPr>
          <a:xfrm>
            <a:off x="8229600" y="411480"/>
            <a:ext cx="3657600" cy="228600"/>
          </a:xfrm>
          <a:prstGeom prst="rect">
            <a:avLst/>
          </a:prstGeom>
          <a:noFill/>
          <a:ln/>
        </p:spPr>
        <p:txBody>
          <a:bodyPr wrap="square" lIns="0" tIns="0" rIns="0" bIns="0" rtlCol="0" anchor="ctr"/>
          <a:lstStyle/>
          <a:p>
            <a:pPr algn="r" indent="0" marL="0">
              <a:buNone/>
            </a:pPr>
            <a:r>
              <a:rPr lang="en-US" sz="900" b="1" spc="400" kern="0" dirty="0">
                <a:solidFill>
                  <a:srgbClr val="737373"/>
                </a:solidFill>
                <a:latin typeface="Aptos" pitchFamily="34" charset="0"/>
                <a:ea typeface="Aptos" pitchFamily="34" charset="-122"/>
                <a:cs typeface="Aptos" pitchFamily="34" charset="-120"/>
              </a:rPr>
              <a:t>ATLAS  ·  ADVICE OS FOR WEALTHSIMPLE</a:t>
            </a:r>
            <a:endParaRPr lang="en-US" sz="900" dirty="0"/>
          </a:p>
        </p:txBody>
      </p:sp>
      <p:sp>
        <p:nvSpPr>
          <p:cNvPr id="4" name="Text 2"/>
          <p:cNvSpPr/>
          <p:nvPr/>
        </p:nvSpPr>
        <p:spPr>
          <a:xfrm>
            <a:off x="457200" y="777240"/>
            <a:ext cx="11247120" cy="914400"/>
          </a:xfrm>
          <a:prstGeom prst="rect">
            <a:avLst/>
          </a:prstGeom>
          <a:noFill/>
          <a:ln/>
        </p:spPr>
        <p:txBody>
          <a:bodyPr wrap="square" lIns="0" tIns="0" rIns="0" bIns="0" rtlCol="0" anchor="t"/>
          <a:lstStyle/>
          <a:p>
            <a:pPr indent="0" marL="0">
              <a:buNone/>
            </a:pPr>
            <a:r>
              <a:rPr lang="en-US" sz="3600" dirty="0">
                <a:solidFill>
                  <a:srgbClr val="32302F"/>
                </a:solidFill>
                <a:latin typeface="Cambria" pitchFamily="34" charset="0"/>
                <a:ea typeface="Cambria" pitchFamily="34" charset="-122"/>
                <a:cs typeface="Cambria" pitchFamily="34" charset="-120"/>
              </a:rPr>
              <a:t>Three features. Fill the empty surfaces.</a:t>
            </a:r>
            <a:endParaRPr lang="en-US" sz="3600" dirty="0"/>
          </a:p>
        </p:txBody>
      </p:sp>
      <p:sp>
        <p:nvSpPr>
          <p:cNvPr id="5" name="Text 3"/>
          <p:cNvSpPr/>
          <p:nvPr/>
        </p:nvSpPr>
        <p:spPr>
          <a:xfrm>
            <a:off x="457200" y="1783080"/>
            <a:ext cx="11247120" cy="457200"/>
          </a:xfrm>
          <a:prstGeom prst="rect">
            <a:avLst/>
          </a:prstGeom>
          <a:noFill/>
          <a:ln/>
        </p:spPr>
        <p:txBody>
          <a:bodyPr wrap="square" lIns="0" tIns="0" rIns="0" bIns="0" rtlCol="0" anchor="t"/>
          <a:lstStyle/>
          <a:p>
            <a:pPr indent="0" marL="0">
              <a:buNone/>
            </a:pPr>
            <a:r>
              <a:rPr lang="en-US" sz="1150" dirty="0">
                <a:solidFill>
                  <a:srgbClr val="525252"/>
                </a:solidFill>
                <a:latin typeface="Aptos" pitchFamily="34" charset="0"/>
                <a:ea typeface="Aptos" pitchFamily="34" charset="-122"/>
                <a:cs typeface="Aptos" pitchFamily="34" charset="-120"/>
              </a:rPr>
              <a:t>Two of these already exist as containers in the app — they just don't do anything yet. Each feature serves all segments but adapts depth and surface. Same data layer, three product expressions, two viewing surfaces (client + advisor).</a:t>
            </a:r>
            <a:endParaRPr lang="en-US" sz="1150" dirty="0"/>
          </a:p>
        </p:txBody>
      </p:sp>
      <p:sp>
        <p:nvSpPr>
          <p:cNvPr id="6" name="Shape 4"/>
          <p:cNvSpPr/>
          <p:nvPr/>
        </p:nvSpPr>
        <p:spPr>
          <a:xfrm>
            <a:off x="457200" y="2331720"/>
            <a:ext cx="3703320" cy="3886200"/>
          </a:xfrm>
          <a:prstGeom prst="rect">
            <a:avLst/>
          </a:prstGeom>
          <a:solidFill>
            <a:srgbClr val="FFFFFF"/>
          </a:solidFill>
          <a:ln w="9525">
            <a:solidFill>
              <a:srgbClr val="E5E5E5"/>
            </a:solidFill>
            <a:prstDash val="solid"/>
          </a:ln>
        </p:spPr>
      </p:sp>
      <p:sp>
        <p:nvSpPr>
          <p:cNvPr id="7" name="Shape 5"/>
          <p:cNvSpPr/>
          <p:nvPr/>
        </p:nvSpPr>
        <p:spPr>
          <a:xfrm>
            <a:off x="457200" y="2331720"/>
            <a:ext cx="3703320" cy="45720"/>
          </a:xfrm>
          <a:prstGeom prst="rect">
            <a:avLst/>
          </a:prstGeom>
          <a:solidFill>
            <a:srgbClr val="1F5C3D"/>
          </a:solidFill>
          <a:ln w="12700">
            <a:solidFill>
              <a:srgbClr val="1F5C3D"/>
            </a:solidFill>
            <a:prstDash val="solid"/>
          </a:ln>
        </p:spPr>
      </p:sp>
      <p:sp>
        <p:nvSpPr>
          <p:cNvPr id="8" name="Text 6"/>
          <p:cNvSpPr/>
          <p:nvPr/>
        </p:nvSpPr>
        <p:spPr>
          <a:xfrm>
            <a:off x="685800" y="2514600"/>
            <a:ext cx="457200" cy="228600"/>
          </a:xfrm>
          <a:prstGeom prst="rect">
            <a:avLst/>
          </a:prstGeom>
          <a:noFill/>
          <a:ln/>
        </p:spPr>
        <p:txBody>
          <a:bodyPr wrap="square" lIns="0" tIns="0" rIns="0" bIns="0" rtlCol="0" anchor="ctr"/>
          <a:lstStyle/>
          <a:p>
            <a:pPr indent="0" marL="0">
              <a:buNone/>
            </a:pPr>
            <a:r>
              <a:rPr lang="en-US" sz="1100" b="1" dirty="0">
                <a:solidFill>
                  <a:srgbClr val="1F5C3D"/>
                </a:solidFill>
                <a:latin typeface="Aptos" pitchFamily="34" charset="0"/>
                <a:ea typeface="Aptos" pitchFamily="34" charset="-122"/>
                <a:cs typeface="Aptos" pitchFamily="34" charset="-120"/>
              </a:rPr>
              <a:t>F1</a:t>
            </a:r>
            <a:endParaRPr lang="en-US" sz="1100" dirty="0"/>
          </a:p>
        </p:txBody>
      </p:sp>
      <p:sp>
        <p:nvSpPr>
          <p:cNvPr id="9" name="Text 7"/>
          <p:cNvSpPr/>
          <p:nvPr/>
        </p:nvSpPr>
        <p:spPr>
          <a:xfrm>
            <a:off x="685800" y="2788920"/>
            <a:ext cx="3246120" cy="457200"/>
          </a:xfrm>
          <a:prstGeom prst="rect">
            <a:avLst/>
          </a:prstGeom>
          <a:noFill/>
          <a:ln/>
        </p:spPr>
        <p:txBody>
          <a:bodyPr wrap="square" lIns="0" tIns="0" rIns="0" bIns="0" rtlCol="0" anchor="ctr"/>
          <a:lstStyle/>
          <a:p>
            <a:pPr indent="0" marL="0">
              <a:buNone/>
            </a:pPr>
            <a:r>
              <a:rPr lang="en-US" sz="2200" dirty="0">
                <a:solidFill>
                  <a:srgbClr val="32302F"/>
                </a:solidFill>
                <a:latin typeface="Cambria" pitchFamily="34" charset="0"/>
                <a:ea typeface="Cambria" pitchFamily="34" charset="-122"/>
                <a:cs typeface="Cambria" pitchFamily="34" charset="-120"/>
              </a:rPr>
              <a:t>The Living Plan</a:t>
            </a:r>
            <a:endParaRPr lang="en-US" sz="2200" dirty="0"/>
          </a:p>
        </p:txBody>
      </p:sp>
      <p:sp>
        <p:nvSpPr>
          <p:cNvPr id="10" name="Text 8"/>
          <p:cNvSpPr/>
          <p:nvPr/>
        </p:nvSpPr>
        <p:spPr>
          <a:xfrm>
            <a:off x="685800" y="3291840"/>
            <a:ext cx="3246120" cy="201168"/>
          </a:xfrm>
          <a:prstGeom prst="rect">
            <a:avLst/>
          </a:prstGeom>
          <a:noFill/>
          <a:ln/>
        </p:spPr>
        <p:txBody>
          <a:bodyPr wrap="square" lIns="0" tIns="0" rIns="0" bIns="0" rtlCol="0" anchor="ctr"/>
          <a:lstStyle/>
          <a:p>
            <a:pPr indent="0" marL="0">
              <a:buNone/>
            </a:pPr>
            <a:r>
              <a:rPr lang="en-US" sz="900" dirty="0">
                <a:solidFill>
                  <a:srgbClr val="737373"/>
                </a:solidFill>
                <a:latin typeface="Aptos" pitchFamily="34" charset="0"/>
                <a:ea typeface="Aptos" pitchFamily="34" charset="-122"/>
                <a:cs typeface="Aptos" pitchFamily="34" charset="-120"/>
              </a:rPr>
              <a:t>All segments · deepest for Compounders</a:t>
            </a:r>
            <a:endParaRPr lang="en-US" sz="900" dirty="0"/>
          </a:p>
        </p:txBody>
      </p:sp>
      <p:sp>
        <p:nvSpPr>
          <p:cNvPr id="11" name="Text 9"/>
          <p:cNvSpPr/>
          <p:nvPr/>
        </p:nvSpPr>
        <p:spPr>
          <a:xfrm>
            <a:off x="685800" y="361188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WHAT</a:t>
            </a:r>
            <a:endParaRPr lang="en-US" sz="800" dirty="0"/>
          </a:p>
        </p:txBody>
      </p:sp>
      <p:sp>
        <p:nvSpPr>
          <p:cNvPr id="12" name="Text 10"/>
          <p:cNvSpPr/>
          <p:nvPr/>
        </p:nvSpPr>
        <p:spPr>
          <a:xfrm>
            <a:off x="685800" y="3776472"/>
            <a:ext cx="3246120" cy="777240"/>
          </a:xfrm>
          <a:prstGeom prst="rect">
            <a:avLst/>
          </a:prstGeom>
          <a:noFill/>
          <a:ln/>
        </p:spPr>
        <p:txBody>
          <a:bodyPr wrap="square" lIns="0" tIns="0" rIns="0" bIns="0" rtlCol="0" anchor="t"/>
          <a:lstStyle/>
          <a:p>
            <a:pPr indent="0" marL="0">
              <a:buNone/>
            </a:pPr>
            <a:r>
              <a:rPr lang="en-US" sz="950" dirty="0">
                <a:solidFill>
                  <a:srgbClr val="32302F"/>
                </a:solidFill>
                <a:latin typeface="Aptos" pitchFamily="34" charset="0"/>
                <a:ea typeface="Aptos" pitchFamily="34" charset="-122"/>
                <a:cs typeface="Aptos" pitchFamily="34" charset="-120"/>
              </a:rPr>
              <a:t>The placeholder card already exists ("Financial plan: In progress"). Atlas turns it into the active surface — sliders, household view, advisor edits inline. Confidence drops trigger outreach.</a:t>
            </a:r>
            <a:endParaRPr lang="en-US" sz="950" dirty="0"/>
          </a:p>
        </p:txBody>
      </p:sp>
      <p:sp>
        <p:nvSpPr>
          <p:cNvPr id="13" name="Text 11"/>
          <p:cNvSpPr/>
          <p:nvPr/>
        </p:nvSpPr>
        <p:spPr>
          <a:xfrm>
            <a:off x="685800" y="4617720"/>
            <a:ext cx="3246120" cy="164592"/>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BY SEGMENT</a:t>
            </a:r>
            <a:endParaRPr lang="en-US" sz="800" dirty="0"/>
          </a:p>
        </p:txBody>
      </p:sp>
      <p:sp>
        <p:nvSpPr>
          <p:cNvPr id="14" name="Text 12"/>
          <p:cNvSpPr/>
          <p:nvPr/>
        </p:nvSpPr>
        <p:spPr>
          <a:xfrm>
            <a:off x="685800" y="4782312"/>
            <a:ext cx="3246120" cy="960120"/>
          </a:xfrm>
          <a:prstGeom prst="rect">
            <a:avLst/>
          </a:prstGeom>
          <a:noFill/>
          <a:ln/>
        </p:spPr>
        <p:txBody>
          <a:bodyPr wrap="square" lIns="0" tIns="0" rIns="0" bIns="0" rtlCol="0" anchor="t"/>
          <a:lstStyle/>
          <a:p>
            <a:pPr indent="0" marL="0">
              <a:buNone/>
            </a:pPr>
            <a:r>
              <a:rPr lang="en-US" sz="900" dirty="0">
                <a:solidFill>
                  <a:srgbClr val="525252"/>
                </a:solidFill>
                <a:latin typeface="Aptos" pitchFamily="34" charset="0"/>
                <a:ea typeface="Aptos" pitchFamily="34" charset="-122"/>
                <a:cs typeface="Aptos" pitchFamily="34" charset="-120"/>
              </a:rPr>
              <a:t>Builders: scenario tab for liquidity events. Compounders: full sliders + milestones. Stewards: estate + decumulation modeling.</a:t>
            </a:r>
            <a:endParaRPr lang="en-US" sz="900" dirty="0"/>
          </a:p>
        </p:txBody>
      </p:sp>
      <p:sp>
        <p:nvSpPr>
          <p:cNvPr id="15" name="Text 13"/>
          <p:cNvSpPr/>
          <p:nvPr/>
        </p:nvSpPr>
        <p:spPr>
          <a:xfrm>
            <a:off x="685800" y="5788152"/>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DONE WELL</a:t>
            </a:r>
            <a:endParaRPr lang="en-US" sz="800" dirty="0"/>
          </a:p>
        </p:txBody>
      </p:sp>
      <p:sp>
        <p:nvSpPr>
          <p:cNvPr id="16" name="Text 14"/>
          <p:cNvSpPr/>
          <p:nvPr/>
        </p:nvSpPr>
        <p:spPr>
          <a:xfrm>
            <a:off x="685800" y="5952744"/>
            <a:ext cx="3246120" cy="256032"/>
          </a:xfrm>
          <a:prstGeom prst="rect">
            <a:avLst/>
          </a:prstGeom>
          <a:noFill/>
          <a:ln/>
        </p:spPr>
        <p:txBody>
          <a:bodyPr wrap="square" lIns="0" tIns="0" rIns="0" bIns="0" rtlCol="0" anchor="t"/>
          <a:lstStyle/>
          <a:p>
            <a:pPr indent="0" marL="0">
              <a:buNone/>
            </a:pPr>
            <a:r>
              <a:rPr lang="en-US" sz="900" dirty="0">
                <a:solidFill>
                  <a:srgbClr val="32302F"/>
                </a:solidFill>
                <a:latin typeface="Aptos" pitchFamily="34" charset="0"/>
                <a:ea typeface="Aptos" pitchFamily="34" charset="-122"/>
                <a:cs typeface="Aptos" pitchFamily="34" charset="-120"/>
              </a:rPr>
              <a:t>94% of advised clients engage weekly. Plan confidence is a real-time service KPI.</a:t>
            </a:r>
            <a:endParaRPr lang="en-US" sz="900" dirty="0"/>
          </a:p>
        </p:txBody>
      </p:sp>
      <p:sp>
        <p:nvSpPr>
          <p:cNvPr id="17" name="Shape 15"/>
          <p:cNvSpPr/>
          <p:nvPr/>
        </p:nvSpPr>
        <p:spPr>
          <a:xfrm>
            <a:off x="4251960" y="2331720"/>
            <a:ext cx="3703320" cy="3886200"/>
          </a:xfrm>
          <a:prstGeom prst="rect">
            <a:avLst/>
          </a:prstGeom>
          <a:solidFill>
            <a:srgbClr val="FFFFFF"/>
          </a:solidFill>
          <a:ln w="9525">
            <a:solidFill>
              <a:srgbClr val="E5E5E5"/>
            </a:solidFill>
            <a:prstDash val="solid"/>
          </a:ln>
        </p:spPr>
      </p:sp>
      <p:sp>
        <p:nvSpPr>
          <p:cNvPr id="18" name="Shape 16"/>
          <p:cNvSpPr/>
          <p:nvPr/>
        </p:nvSpPr>
        <p:spPr>
          <a:xfrm>
            <a:off x="4251960" y="2331720"/>
            <a:ext cx="3703320" cy="45720"/>
          </a:xfrm>
          <a:prstGeom prst="rect">
            <a:avLst/>
          </a:prstGeom>
          <a:solidFill>
            <a:srgbClr val="1F5C3D"/>
          </a:solidFill>
          <a:ln w="12700">
            <a:solidFill>
              <a:srgbClr val="1F5C3D"/>
            </a:solidFill>
            <a:prstDash val="solid"/>
          </a:ln>
        </p:spPr>
      </p:sp>
      <p:sp>
        <p:nvSpPr>
          <p:cNvPr id="19" name="Text 17"/>
          <p:cNvSpPr/>
          <p:nvPr/>
        </p:nvSpPr>
        <p:spPr>
          <a:xfrm>
            <a:off x="4480560" y="2514600"/>
            <a:ext cx="457200" cy="228600"/>
          </a:xfrm>
          <a:prstGeom prst="rect">
            <a:avLst/>
          </a:prstGeom>
          <a:noFill/>
          <a:ln/>
        </p:spPr>
        <p:txBody>
          <a:bodyPr wrap="square" lIns="0" tIns="0" rIns="0" bIns="0" rtlCol="0" anchor="ctr"/>
          <a:lstStyle/>
          <a:p>
            <a:pPr indent="0" marL="0">
              <a:buNone/>
            </a:pPr>
            <a:r>
              <a:rPr lang="en-US" sz="1100" b="1" dirty="0">
                <a:solidFill>
                  <a:srgbClr val="1F5C3D"/>
                </a:solidFill>
                <a:latin typeface="Aptos" pitchFamily="34" charset="0"/>
                <a:ea typeface="Aptos" pitchFamily="34" charset="-122"/>
                <a:cs typeface="Aptos" pitchFamily="34" charset="-120"/>
              </a:rPr>
              <a:t>F2</a:t>
            </a:r>
            <a:endParaRPr lang="en-US" sz="1100" dirty="0"/>
          </a:p>
        </p:txBody>
      </p:sp>
      <p:sp>
        <p:nvSpPr>
          <p:cNvPr id="20" name="Text 18"/>
          <p:cNvSpPr/>
          <p:nvPr/>
        </p:nvSpPr>
        <p:spPr>
          <a:xfrm>
            <a:off x="4480560" y="2788920"/>
            <a:ext cx="3246120" cy="457200"/>
          </a:xfrm>
          <a:prstGeom prst="rect">
            <a:avLst/>
          </a:prstGeom>
          <a:noFill/>
          <a:ln/>
        </p:spPr>
        <p:txBody>
          <a:bodyPr wrap="square" lIns="0" tIns="0" rIns="0" bIns="0" rtlCol="0" anchor="ctr"/>
          <a:lstStyle/>
          <a:p>
            <a:pPr indent="0" marL="0">
              <a:buNone/>
            </a:pPr>
            <a:r>
              <a:rPr lang="en-US" sz="2200" dirty="0">
                <a:solidFill>
                  <a:srgbClr val="32302F"/>
                </a:solidFill>
                <a:latin typeface="Cambria" pitchFamily="34" charset="0"/>
                <a:ea typeface="Cambria" pitchFamily="34" charset="-122"/>
                <a:cs typeface="Cambria" pitchFamily="34" charset="-120"/>
              </a:rPr>
              <a:t>Moments Feed</a:t>
            </a:r>
            <a:endParaRPr lang="en-US" sz="2200" dirty="0"/>
          </a:p>
        </p:txBody>
      </p:sp>
      <p:sp>
        <p:nvSpPr>
          <p:cNvPr id="21" name="Text 19"/>
          <p:cNvSpPr/>
          <p:nvPr/>
        </p:nvSpPr>
        <p:spPr>
          <a:xfrm>
            <a:off x="4480560" y="3291840"/>
            <a:ext cx="3246120" cy="201168"/>
          </a:xfrm>
          <a:prstGeom prst="rect">
            <a:avLst/>
          </a:prstGeom>
          <a:noFill/>
          <a:ln/>
        </p:spPr>
        <p:txBody>
          <a:bodyPr wrap="square" lIns="0" tIns="0" rIns="0" bIns="0" rtlCol="0" anchor="ctr"/>
          <a:lstStyle/>
          <a:p>
            <a:pPr indent="0" marL="0">
              <a:buNone/>
            </a:pPr>
            <a:r>
              <a:rPr lang="en-US" sz="900" dirty="0">
                <a:solidFill>
                  <a:srgbClr val="737373"/>
                </a:solidFill>
                <a:latin typeface="Aptos" pitchFamily="34" charset="0"/>
                <a:ea typeface="Aptos" pitchFamily="34" charset="-122"/>
                <a:cs typeface="Aptos" pitchFamily="34" charset="-120"/>
              </a:rPr>
              <a:t>All segments · co-authored by advisor</a:t>
            </a:r>
            <a:endParaRPr lang="en-US" sz="900" dirty="0"/>
          </a:p>
        </p:txBody>
      </p:sp>
      <p:sp>
        <p:nvSpPr>
          <p:cNvPr id="22" name="Text 20"/>
          <p:cNvSpPr/>
          <p:nvPr/>
        </p:nvSpPr>
        <p:spPr>
          <a:xfrm>
            <a:off x="4480560" y="361188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WHAT</a:t>
            </a:r>
            <a:endParaRPr lang="en-US" sz="800" dirty="0"/>
          </a:p>
        </p:txBody>
      </p:sp>
      <p:sp>
        <p:nvSpPr>
          <p:cNvPr id="23" name="Text 21"/>
          <p:cNvSpPr/>
          <p:nvPr/>
        </p:nvSpPr>
        <p:spPr>
          <a:xfrm>
            <a:off x="4480560" y="3776472"/>
            <a:ext cx="3246120" cy="777240"/>
          </a:xfrm>
          <a:prstGeom prst="rect">
            <a:avLst/>
          </a:prstGeom>
          <a:noFill/>
          <a:ln/>
        </p:spPr>
        <p:txBody>
          <a:bodyPr wrap="square" lIns="0" tIns="0" rIns="0" bIns="0" rtlCol="0" anchor="t"/>
          <a:lstStyle/>
          <a:p>
            <a:pPr indent="0" marL="0">
              <a:buNone/>
            </a:pPr>
            <a:r>
              <a:rPr lang="en-US" sz="950" dirty="0">
                <a:solidFill>
                  <a:srgbClr val="32302F"/>
                </a:solidFill>
                <a:latin typeface="Aptos" pitchFamily="34" charset="0"/>
                <a:ea typeface="Aptos" pitchFamily="34" charset="-122"/>
                <a:cs typeface="Aptos" pitchFamily="34" charset="-120"/>
              </a:rPr>
              <a:t>Notifications already exists as a transactional surface. Atlas upgrades it with proactive moments — tax dates, contribution windows, life events that affect the household specifically.</a:t>
            </a:r>
            <a:endParaRPr lang="en-US" sz="950" dirty="0"/>
          </a:p>
        </p:txBody>
      </p:sp>
      <p:sp>
        <p:nvSpPr>
          <p:cNvPr id="24" name="Text 22"/>
          <p:cNvSpPr/>
          <p:nvPr/>
        </p:nvSpPr>
        <p:spPr>
          <a:xfrm>
            <a:off x="4480560" y="4617720"/>
            <a:ext cx="3246120" cy="164592"/>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BY SEGMENT</a:t>
            </a:r>
            <a:endParaRPr lang="en-US" sz="800" dirty="0"/>
          </a:p>
        </p:txBody>
      </p:sp>
      <p:sp>
        <p:nvSpPr>
          <p:cNvPr id="25" name="Text 23"/>
          <p:cNvSpPr/>
          <p:nvPr/>
        </p:nvSpPr>
        <p:spPr>
          <a:xfrm>
            <a:off x="4480560" y="4782312"/>
            <a:ext cx="3246120" cy="960120"/>
          </a:xfrm>
          <a:prstGeom prst="rect">
            <a:avLst/>
          </a:prstGeom>
          <a:noFill/>
          <a:ln/>
        </p:spPr>
        <p:txBody>
          <a:bodyPr wrap="square" lIns="0" tIns="0" rIns="0" bIns="0" rtlCol="0" anchor="t"/>
          <a:lstStyle/>
          <a:p>
            <a:pPr indent="0" marL="0">
              <a:buNone/>
            </a:pPr>
            <a:r>
              <a:rPr lang="en-US" sz="900" dirty="0">
                <a:solidFill>
                  <a:srgbClr val="525252"/>
                </a:solidFill>
                <a:latin typeface="Aptos" pitchFamily="34" charset="0"/>
                <a:ea typeface="Aptos" pitchFamily="34" charset="-122"/>
                <a:cs typeface="Aptos" pitchFamily="34" charset="-120"/>
              </a:rPr>
              <a:t>Builders: vest dates, lockup expiries. Compounders: contribution + life-stage milestones. Stewards: estate + intergenerational events.</a:t>
            </a:r>
            <a:endParaRPr lang="en-US" sz="900" dirty="0"/>
          </a:p>
        </p:txBody>
      </p:sp>
      <p:sp>
        <p:nvSpPr>
          <p:cNvPr id="26" name="Text 24"/>
          <p:cNvSpPr/>
          <p:nvPr/>
        </p:nvSpPr>
        <p:spPr>
          <a:xfrm>
            <a:off x="4480560" y="5788152"/>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DONE WELL</a:t>
            </a:r>
            <a:endParaRPr lang="en-US" sz="800" dirty="0"/>
          </a:p>
        </p:txBody>
      </p:sp>
      <p:sp>
        <p:nvSpPr>
          <p:cNvPr id="27" name="Text 25"/>
          <p:cNvSpPr/>
          <p:nvPr/>
        </p:nvSpPr>
        <p:spPr>
          <a:xfrm>
            <a:off x="4480560" y="5952744"/>
            <a:ext cx="3246120" cy="256032"/>
          </a:xfrm>
          <a:prstGeom prst="rect">
            <a:avLst/>
          </a:prstGeom>
          <a:noFill/>
          <a:ln/>
        </p:spPr>
        <p:txBody>
          <a:bodyPr wrap="square" lIns="0" tIns="0" rIns="0" bIns="0" rtlCol="0" anchor="t"/>
          <a:lstStyle/>
          <a:p>
            <a:pPr indent="0" marL="0">
              <a:buNone/>
            </a:pPr>
            <a:r>
              <a:rPr lang="en-US" sz="900" dirty="0">
                <a:solidFill>
                  <a:srgbClr val="32302F"/>
                </a:solidFill>
                <a:latin typeface="Aptos" pitchFamily="34" charset="0"/>
                <a:ea typeface="Aptos" pitchFamily="34" charset="-122"/>
                <a:cs typeface="Aptos" pitchFamily="34" charset="-120"/>
              </a:rPr>
              <a:t>Generation HHs get 6+ proactive touchpoints/yr. Service consistency stops being aspirational.</a:t>
            </a:r>
            <a:endParaRPr lang="en-US" sz="900" dirty="0"/>
          </a:p>
        </p:txBody>
      </p:sp>
      <p:sp>
        <p:nvSpPr>
          <p:cNvPr id="28" name="Shape 26"/>
          <p:cNvSpPr/>
          <p:nvPr/>
        </p:nvSpPr>
        <p:spPr>
          <a:xfrm>
            <a:off x="8046720" y="2331720"/>
            <a:ext cx="3703320" cy="3886200"/>
          </a:xfrm>
          <a:prstGeom prst="rect">
            <a:avLst/>
          </a:prstGeom>
          <a:solidFill>
            <a:srgbClr val="FFFFFF"/>
          </a:solidFill>
          <a:ln w="9525">
            <a:solidFill>
              <a:srgbClr val="E5E5E5"/>
            </a:solidFill>
            <a:prstDash val="solid"/>
          </a:ln>
        </p:spPr>
      </p:sp>
      <p:sp>
        <p:nvSpPr>
          <p:cNvPr id="29" name="Shape 27"/>
          <p:cNvSpPr/>
          <p:nvPr/>
        </p:nvSpPr>
        <p:spPr>
          <a:xfrm>
            <a:off x="8046720" y="2331720"/>
            <a:ext cx="3703320" cy="45720"/>
          </a:xfrm>
          <a:prstGeom prst="rect">
            <a:avLst/>
          </a:prstGeom>
          <a:solidFill>
            <a:srgbClr val="1F5C3D"/>
          </a:solidFill>
          <a:ln w="12700">
            <a:solidFill>
              <a:srgbClr val="1F5C3D"/>
            </a:solidFill>
            <a:prstDash val="solid"/>
          </a:ln>
        </p:spPr>
      </p:sp>
      <p:sp>
        <p:nvSpPr>
          <p:cNvPr id="30" name="Text 28"/>
          <p:cNvSpPr/>
          <p:nvPr/>
        </p:nvSpPr>
        <p:spPr>
          <a:xfrm>
            <a:off x="8275320" y="2514600"/>
            <a:ext cx="457200" cy="228600"/>
          </a:xfrm>
          <a:prstGeom prst="rect">
            <a:avLst/>
          </a:prstGeom>
          <a:noFill/>
          <a:ln/>
        </p:spPr>
        <p:txBody>
          <a:bodyPr wrap="square" lIns="0" tIns="0" rIns="0" bIns="0" rtlCol="0" anchor="ctr"/>
          <a:lstStyle/>
          <a:p>
            <a:pPr indent="0" marL="0">
              <a:buNone/>
            </a:pPr>
            <a:r>
              <a:rPr lang="en-US" sz="1100" b="1" dirty="0">
                <a:solidFill>
                  <a:srgbClr val="1F5C3D"/>
                </a:solidFill>
                <a:latin typeface="Aptos" pitchFamily="34" charset="0"/>
                <a:ea typeface="Aptos" pitchFamily="34" charset="-122"/>
                <a:cs typeface="Aptos" pitchFamily="34" charset="-120"/>
              </a:rPr>
              <a:t>F3</a:t>
            </a:r>
            <a:endParaRPr lang="en-US" sz="1100" dirty="0"/>
          </a:p>
        </p:txBody>
      </p:sp>
      <p:sp>
        <p:nvSpPr>
          <p:cNvPr id="31" name="Text 29"/>
          <p:cNvSpPr/>
          <p:nvPr/>
        </p:nvSpPr>
        <p:spPr>
          <a:xfrm>
            <a:off x="8275320" y="2788920"/>
            <a:ext cx="3246120" cy="457200"/>
          </a:xfrm>
          <a:prstGeom prst="rect">
            <a:avLst/>
          </a:prstGeom>
          <a:noFill/>
          <a:ln/>
        </p:spPr>
        <p:txBody>
          <a:bodyPr wrap="square" lIns="0" tIns="0" rIns="0" bIns="0" rtlCol="0" anchor="ctr"/>
          <a:lstStyle/>
          <a:p>
            <a:pPr indent="0" marL="0">
              <a:buNone/>
            </a:pPr>
            <a:r>
              <a:rPr lang="en-US" sz="2200" dirty="0">
                <a:solidFill>
                  <a:srgbClr val="32302F"/>
                </a:solidFill>
                <a:latin typeface="Cambria" pitchFamily="34" charset="0"/>
                <a:ea typeface="Cambria" pitchFamily="34" charset="-122"/>
                <a:cs typeface="Cambria" pitchFamily="34" charset="-120"/>
              </a:rPr>
              <a:t>Atlas Co-pilot</a:t>
            </a:r>
            <a:endParaRPr lang="en-US" sz="2200" dirty="0"/>
          </a:p>
        </p:txBody>
      </p:sp>
      <p:sp>
        <p:nvSpPr>
          <p:cNvPr id="32" name="Text 30"/>
          <p:cNvSpPr/>
          <p:nvPr/>
        </p:nvSpPr>
        <p:spPr>
          <a:xfrm>
            <a:off x="8275320" y="3291840"/>
            <a:ext cx="3246120" cy="201168"/>
          </a:xfrm>
          <a:prstGeom prst="rect">
            <a:avLst/>
          </a:prstGeom>
          <a:noFill/>
          <a:ln/>
        </p:spPr>
        <p:txBody>
          <a:bodyPr wrap="square" lIns="0" tIns="0" rIns="0" bIns="0" rtlCol="0" anchor="ctr"/>
          <a:lstStyle/>
          <a:p>
            <a:pPr indent="0" marL="0">
              <a:buNone/>
            </a:pPr>
            <a:r>
              <a:rPr lang="en-US" sz="900" dirty="0">
                <a:solidFill>
                  <a:srgbClr val="737373"/>
                </a:solidFill>
                <a:latin typeface="Aptos" pitchFamily="34" charset="0"/>
                <a:ea typeface="Aptos" pitchFamily="34" charset="-122"/>
                <a:cs typeface="Aptos" pitchFamily="34" charset="-120"/>
              </a:rPr>
              <a:t>All segments · escalation depth varies</a:t>
            </a:r>
            <a:endParaRPr lang="en-US" sz="900" dirty="0"/>
          </a:p>
        </p:txBody>
      </p:sp>
      <p:sp>
        <p:nvSpPr>
          <p:cNvPr id="33" name="Text 31"/>
          <p:cNvSpPr/>
          <p:nvPr/>
        </p:nvSpPr>
        <p:spPr>
          <a:xfrm>
            <a:off x="8275320" y="3611880"/>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WHAT</a:t>
            </a:r>
            <a:endParaRPr lang="en-US" sz="800" dirty="0"/>
          </a:p>
        </p:txBody>
      </p:sp>
      <p:sp>
        <p:nvSpPr>
          <p:cNvPr id="34" name="Text 32"/>
          <p:cNvSpPr/>
          <p:nvPr/>
        </p:nvSpPr>
        <p:spPr>
          <a:xfrm>
            <a:off x="8275320" y="3776472"/>
            <a:ext cx="3246120" cy="777240"/>
          </a:xfrm>
          <a:prstGeom prst="rect">
            <a:avLst/>
          </a:prstGeom>
          <a:noFill/>
          <a:ln/>
        </p:spPr>
        <p:txBody>
          <a:bodyPr wrap="square" lIns="0" tIns="0" rIns="0" bIns="0" rtlCol="0" anchor="t"/>
          <a:lstStyle/>
          <a:p>
            <a:pPr indent="0" marL="0">
              <a:buNone/>
            </a:pPr>
            <a:r>
              <a:rPr lang="en-US" sz="950" dirty="0">
                <a:solidFill>
                  <a:srgbClr val="32302F"/>
                </a:solidFill>
                <a:latin typeface="Aptos" pitchFamily="34" charset="0"/>
                <a:ea typeface="Aptos" pitchFamily="34" charset="-122"/>
                <a:cs typeface="Aptos" pitchFamily="34" charset="-120"/>
              </a:rPr>
              <a:t>Conversational AI grounded in your portfolio, plan, and advisor's stated guidance. Cites the source. Escalates anything material.</a:t>
            </a:r>
            <a:endParaRPr lang="en-US" sz="950" dirty="0"/>
          </a:p>
        </p:txBody>
      </p:sp>
      <p:sp>
        <p:nvSpPr>
          <p:cNvPr id="35" name="Text 33"/>
          <p:cNvSpPr/>
          <p:nvPr/>
        </p:nvSpPr>
        <p:spPr>
          <a:xfrm>
            <a:off x="8275320" y="4617720"/>
            <a:ext cx="3246120" cy="164592"/>
          </a:xfrm>
          <a:prstGeom prst="rect">
            <a:avLst/>
          </a:prstGeom>
          <a:noFill/>
          <a:ln/>
        </p:spPr>
        <p:txBody>
          <a:bodyPr wrap="square" lIns="0" tIns="0" rIns="0" bIns="0" rtlCol="0" anchor="ctr"/>
          <a:lstStyle/>
          <a:p>
            <a:pPr indent="0" marL="0">
              <a:buNone/>
            </a:pPr>
            <a:r>
              <a:rPr lang="en-US" sz="800" b="1" spc="200" kern="0" dirty="0">
                <a:solidFill>
                  <a:srgbClr val="1F5C3D"/>
                </a:solidFill>
                <a:latin typeface="Aptos" pitchFamily="34" charset="0"/>
                <a:ea typeface="Aptos" pitchFamily="34" charset="-122"/>
                <a:cs typeface="Aptos" pitchFamily="34" charset="-120"/>
              </a:rPr>
              <a:t>BY SEGMENT</a:t>
            </a:r>
            <a:endParaRPr lang="en-US" sz="800" dirty="0"/>
          </a:p>
        </p:txBody>
      </p:sp>
      <p:sp>
        <p:nvSpPr>
          <p:cNvPr id="36" name="Text 34"/>
          <p:cNvSpPr/>
          <p:nvPr/>
        </p:nvSpPr>
        <p:spPr>
          <a:xfrm>
            <a:off x="8275320" y="4782312"/>
            <a:ext cx="3246120" cy="960120"/>
          </a:xfrm>
          <a:prstGeom prst="rect">
            <a:avLst/>
          </a:prstGeom>
          <a:noFill/>
          <a:ln/>
        </p:spPr>
        <p:txBody>
          <a:bodyPr wrap="square" lIns="0" tIns="0" rIns="0" bIns="0" rtlCol="0" anchor="t"/>
          <a:lstStyle/>
          <a:p>
            <a:pPr indent="0" marL="0">
              <a:buNone/>
            </a:pPr>
            <a:r>
              <a:rPr lang="en-US" sz="900" dirty="0">
                <a:solidFill>
                  <a:srgbClr val="525252"/>
                </a:solidFill>
                <a:latin typeface="Aptos" pitchFamily="34" charset="0"/>
                <a:ea typeface="Aptos" pitchFamily="34" charset="-122"/>
                <a:cs typeface="Aptos" pitchFamily="34" charset="-120"/>
              </a:rPr>
              <a:t>Builders escalate at higher stakes (concentration moves). Stewards escalate at lower stakes (estate-relevant). Compounders self-serve more.</a:t>
            </a:r>
            <a:endParaRPr lang="en-US" sz="900" dirty="0"/>
          </a:p>
        </p:txBody>
      </p:sp>
      <p:sp>
        <p:nvSpPr>
          <p:cNvPr id="37" name="Text 35"/>
          <p:cNvSpPr/>
          <p:nvPr/>
        </p:nvSpPr>
        <p:spPr>
          <a:xfrm>
            <a:off x="8275320" y="5788152"/>
            <a:ext cx="3246120" cy="164592"/>
          </a:xfrm>
          <a:prstGeom prst="rect">
            <a:avLst/>
          </a:prstGeom>
          <a:noFill/>
          <a:ln/>
        </p:spPr>
        <p:txBody>
          <a:bodyPr wrap="square" lIns="0" tIns="0" rIns="0" bIns="0" rtlCol="0" anchor="ctr"/>
          <a:lstStyle/>
          <a:p>
            <a:pPr indent="0" marL="0">
              <a:buNone/>
            </a:pPr>
            <a:r>
              <a:rPr lang="en-US" sz="800" b="1" spc="200" kern="0" dirty="0">
                <a:solidFill>
                  <a:srgbClr val="737373"/>
                </a:solidFill>
                <a:latin typeface="Aptos" pitchFamily="34" charset="0"/>
                <a:ea typeface="Aptos" pitchFamily="34" charset="-122"/>
                <a:cs typeface="Aptos" pitchFamily="34" charset="-120"/>
              </a:rPr>
              <a:t>DONE WELL</a:t>
            </a:r>
            <a:endParaRPr lang="en-US" sz="800" dirty="0"/>
          </a:p>
        </p:txBody>
      </p:sp>
      <p:sp>
        <p:nvSpPr>
          <p:cNvPr id="38" name="Text 36"/>
          <p:cNvSpPr/>
          <p:nvPr/>
        </p:nvSpPr>
        <p:spPr>
          <a:xfrm>
            <a:off x="8275320" y="5952744"/>
            <a:ext cx="3246120" cy="256032"/>
          </a:xfrm>
          <a:prstGeom prst="rect">
            <a:avLst/>
          </a:prstGeom>
          <a:noFill/>
          <a:ln/>
        </p:spPr>
        <p:txBody>
          <a:bodyPr wrap="square" lIns="0" tIns="0" rIns="0" bIns="0" rtlCol="0" anchor="t"/>
          <a:lstStyle/>
          <a:p>
            <a:pPr indent="0" marL="0">
              <a:buNone/>
            </a:pPr>
            <a:r>
              <a:rPr lang="en-US" sz="900" dirty="0">
                <a:solidFill>
                  <a:srgbClr val="32302F"/>
                </a:solidFill>
                <a:latin typeface="Aptos" pitchFamily="34" charset="0"/>
                <a:ea typeface="Aptos" pitchFamily="34" charset="-122"/>
                <a:cs typeface="Aptos" pitchFamily="34" charset="-120"/>
              </a:rPr>
              <a:t>&gt;70% of questions resolved without escalation. Advisor prep time drops 80%.</a:t>
            </a:r>
            <a:endParaRPr lang="en-US" sz="900" dirty="0"/>
          </a:p>
        </p:txBody>
      </p:sp>
      <p:sp>
        <p:nvSpPr>
          <p:cNvPr id="39" name="Shape 37"/>
          <p:cNvSpPr/>
          <p:nvPr/>
        </p:nvSpPr>
        <p:spPr>
          <a:xfrm>
            <a:off x="457200" y="6309360"/>
            <a:ext cx="11247120" cy="9144"/>
          </a:xfrm>
          <a:prstGeom prst="rect">
            <a:avLst/>
          </a:prstGeom>
          <a:solidFill>
            <a:srgbClr val="E5E5E5"/>
          </a:solidFill>
          <a:ln w="12700">
            <a:solidFill>
              <a:srgbClr val="E5E5E5"/>
            </a:solidFill>
            <a:prstDash val="solid"/>
          </a:ln>
        </p:spPr>
      </p:sp>
      <p:sp>
        <p:nvSpPr>
          <p:cNvPr id="40" name="Text 38"/>
          <p:cNvSpPr/>
          <p:nvPr/>
        </p:nvSpPr>
        <p:spPr>
          <a:xfrm>
            <a:off x="457200" y="6400800"/>
            <a:ext cx="1280160" cy="228600"/>
          </a:xfrm>
          <a:prstGeom prst="rect">
            <a:avLst/>
          </a:prstGeom>
          <a:noFill/>
          <a:ln/>
        </p:spPr>
        <p:txBody>
          <a:bodyPr wrap="square" lIns="0" tIns="0" rIns="0" bIns="0" rtlCol="0" anchor="ctr"/>
          <a:lstStyle/>
          <a:p>
            <a:pPr indent="0" marL="0">
              <a:buNone/>
            </a:pPr>
            <a:r>
              <a:rPr lang="en-US" sz="900" b="1" spc="200" kern="0" dirty="0">
                <a:solidFill>
                  <a:srgbClr val="1F5C3D"/>
                </a:solidFill>
                <a:latin typeface="Aptos" pitchFamily="34" charset="0"/>
                <a:ea typeface="Aptos" pitchFamily="34" charset="-122"/>
                <a:cs typeface="Aptos" pitchFamily="34" charset="-120"/>
              </a:rPr>
              <a:t>THE BIG IDEA</a:t>
            </a:r>
            <a:endParaRPr lang="en-US" sz="900" dirty="0"/>
          </a:p>
        </p:txBody>
      </p:sp>
      <p:sp>
        <p:nvSpPr>
          <p:cNvPr id="41" name="Text 39"/>
          <p:cNvSpPr/>
          <p:nvPr/>
        </p:nvSpPr>
        <p:spPr>
          <a:xfrm>
            <a:off x="1783080" y="6400800"/>
            <a:ext cx="9601200" cy="365760"/>
          </a:xfrm>
          <a:prstGeom prst="rect">
            <a:avLst/>
          </a:prstGeom>
          <a:noFill/>
          <a:ln/>
        </p:spPr>
        <p:txBody>
          <a:bodyPr wrap="square" lIns="0" tIns="0" rIns="0" bIns="0" rtlCol="0" anchor="t"/>
          <a:lstStyle/>
          <a:p>
            <a:pPr indent="0" marL="0">
              <a:buNone/>
            </a:pPr>
            <a:r>
              <a:rPr lang="en-US" sz="950" dirty="0">
                <a:solidFill>
                  <a:srgbClr val="525252"/>
                </a:solidFill>
                <a:latin typeface="Aptos" pitchFamily="34" charset="0"/>
                <a:ea typeface="Aptos" pitchFamily="34" charset="-122"/>
                <a:cs typeface="Aptos" pitchFamily="34" charset="-120"/>
              </a:rPr>
              <a:t>The advised client experience and the advisor's tools should be one product, viewed from two angles. Segmentation is the precondition — without it, consistency is impossible. Build that, and consistency becomes a property of the system.</a:t>
            </a:r>
            <a:endParaRPr lang="en-US" sz="950" dirty="0"/>
          </a:p>
        </p:txBody>
      </p:sp>
      <p:sp>
        <p:nvSpPr>
          <p:cNvPr id="42" name="Text 40"/>
          <p:cNvSpPr/>
          <p:nvPr/>
        </p:nvSpPr>
        <p:spPr>
          <a:xfrm>
            <a:off x="11430000" y="6565392"/>
            <a:ext cx="640080" cy="228600"/>
          </a:xfrm>
          <a:prstGeom prst="rect">
            <a:avLst/>
          </a:prstGeom>
          <a:noFill/>
          <a:ln/>
        </p:spPr>
        <p:txBody>
          <a:bodyPr wrap="square" lIns="0" tIns="0" rIns="0" bIns="0" rtlCol="0" anchor="ctr"/>
          <a:lstStyle/>
          <a:p>
            <a:pPr algn="r" indent="0" marL="0">
              <a:buNone/>
            </a:pPr>
            <a:r>
              <a:rPr lang="en-US" sz="900" spc="300" kern="0" dirty="0">
                <a:solidFill>
                  <a:srgbClr val="737373"/>
                </a:solidFill>
                <a:latin typeface="Aptos" pitchFamily="34" charset="0"/>
                <a:ea typeface="Aptos" pitchFamily="34" charset="-122"/>
                <a:cs typeface="Aptos" pitchFamily="34" charset="-120"/>
              </a:rPr>
              <a:t>03 / 3</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Slide 1</vt:lpstr>
      <vt:lpstr>Slide 2</vt:lpstr>
      <vt:lpstr>Slide 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Atlas — A unified advice OS for Wealthsimple</dc:title>
  <dc:subject>PptxGenJS Presentation</dc:subject>
  <dc:creator>Alex</dc:creator>
  <cp:lastModifiedBy>Alex</cp:lastModifiedBy>
  <cp:revision>1</cp:revision>
  <dcterms:created xsi:type="dcterms:W3CDTF">2026-04-26T12:59:54Z</dcterms:created>
  <dcterms:modified xsi:type="dcterms:W3CDTF">2026-04-26T12:59:54Z</dcterms:modified>
</cp:coreProperties>
</file>